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58" r:id="rId3"/>
    <p:sldId id="319" r:id="rId4"/>
    <p:sldId id="293" r:id="rId5"/>
    <p:sldId id="305" r:id="rId6"/>
    <p:sldId id="307" r:id="rId7"/>
    <p:sldId id="323" r:id="rId8"/>
    <p:sldId id="262" r:id="rId9"/>
    <p:sldId id="294" r:id="rId10"/>
    <p:sldId id="300" r:id="rId11"/>
    <p:sldId id="301" r:id="rId12"/>
    <p:sldId id="303" r:id="rId13"/>
    <p:sldId id="290" r:id="rId14"/>
    <p:sldId id="324" r:id="rId15"/>
    <p:sldId id="321" r:id="rId16"/>
    <p:sldId id="317" r:id="rId17"/>
    <p:sldId id="318" r:id="rId18"/>
    <p:sldId id="309" r:id="rId19"/>
    <p:sldId id="310" r:id="rId20"/>
    <p:sldId id="325" r:id="rId21"/>
    <p:sldId id="330" r:id="rId22"/>
    <p:sldId id="327" r:id="rId23"/>
    <p:sldId id="326" r:id="rId24"/>
    <p:sldId id="328" r:id="rId25"/>
    <p:sldId id="329" r:id="rId26"/>
    <p:sldId id="311" r:id="rId27"/>
    <p:sldId id="315" r:id="rId28"/>
    <p:sldId id="273" r:id="rId29"/>
    <p:sldId id="320" r:id="rId30"/>
    <p:sldId id="316" r:id="rId31"/>
    <p:sldId id="308" r:id="rId32"/>
    <p:sldId id="322" r:id="rId33"/>
    <p:sldId id="298" r:id="rId34"/>
    <p:sldId id="281" r:id="rId35"/>
    <p:sldId id="282" r:id="rId36"/>
    <p:sldId id="283" r:id="rId37"/>
    <p:sldId id="284" r:id="rId38"/>
    <p:sldId id="285" r:id="rId39"/>
    <p:sldId id="286" r:id="rId40"/>
    <p:sldId id="269" r:id="rId41"/>
    <p:sldId id="287" r:id="rId42"/>
    <p:sldId id="331" r:id="rId43"/>
    <p:sldId id="288" r:id="rId44"/>
    <p:sldId id="289" r:id="rId45"/>
    <p:sldId id="332" r:id="rId46"/>
    <p:sldId id="333" r:id="rId47"/>
    <p:sldId id="334" r:id="rId48"/>
    <p:sldId id="335" r:id="rId49"/>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637" autoAdjust="0"/>
  </p:normalViewPr>
  <p:slideViewPr>
    <p:cSldViewPr snapToGrid="0">
      <p:cViewPr varScale="1">
        <p:scale>
          <a:sx n="80" d="100"/>
          <a:sy n="80" d="100"/>
        </p:scale>
        <p:origin x="258" y="90"/>
      </p:cViewPr>
      <p:guideLst/>
    </p:cSldViewPr>
  </p:slideViewPr>
  <p:outlineViewPr>
    <p:cViewPr>
      <p:scale>
        <a:sx n="33" d="100"/>
        <a:sy n="33" d="100"/>
      </p:scale>
      <p:origin x="0" y="-238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2166" y="-10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0C22AAA3-C9D1-444A-BA04-100B63DC4FD7}" type="datetimeFigureOut">
              <a:rPr lang="nb-NO" smtClean="0"/>
              <a:t>17.02.2021</a:t>
            </a:fld>
            <a:endParaRPr lang="nb-NO"/>
          </a:p>
        </p:txBody>
      </p:sp>
      <p:sp>
        <p:nvSpPr>
          <p:cNvPr id="4" name="Plassholder for bunntekst 3"/>
          <p:cNvSpPr>
            <a:spLocks noGrp="1"/>
          </p:cNvSpPr>
          <p:nvPr>
            <p:ph type="ftr" sz="quarter" idx="2"/>
          </p:nvPr>
        </p:nvSpPr>
        <p:spPr>
          <a:xfrm>
            <a:off x="0" y="9264650"/>
            <a:ext cx="2889250" cy="48895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8250" y="9264650"/>
            <a:ext cx="2889250" cy="488950"/>
          </a:xfrm>
          <a:prstGeom prst="rect">
            <a:avLst/>
          </a:prstGeom>
        </p:spPr>
        <p:txBody>
          <a:bodyPr vert="horz" lIns="91440" tIns="45720" rIns="91440" bIns="45720" rtlCol="0" anchor="b"/>
          <a:lstStyle>
            <a:lvl1pPr algn="r">
              <a:defRPr sz="1200"/>
            </a:lvl1pPr>
          </a:lstStyle>
          <a:p>
            <a:fld id="{D4EAA532-0F14-4176-9D80-E5D97E7708BA}" type="slidenum">
              <a:rPr lang="nb-NO" smtClean="0"/>
              <a:t>‹#›</a:t>
            </a:fld>
            <a:endParaRPr lang="nb-NO"/>
          </a:p>
        </p:txBody>
      </p:sp>
    </p:spTree>
    <p:extLst>
      <p:ext uri="{BB962C8B-B14F-4D97-AF65-F5344CB8AC3E}">
        <p14:creationId xmlns:p14="http://schemas.microsoft.com/office/powerpoint/2010/main" val="1832908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B2F3BBDA-0B10-424E-9BE7-DC17FACDBD7E}" type="datetimeFigureOut">
              <a:rPr lang="nb-NO" smtClean="0"/>
              <a:t>17.02.2021</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8EE4DBDA-323C-4B75-8695-6C36EF17DB99}" type="slidenum">
              <a:rPr lang="nb-NO" smtClean="0"/>
              <a:t>‹#›</a:t>
            </a:fld>
            <a:endParaRPr lang="nb-NO"/>
          </a:p>
        </p:txBody>
      </p:sp>
    </p:spTree>
    <p:extLst>
      <p:ext uri="{BB962C8B-B14F-4D97-AF65-F5344CB8AC3E}">
        <p14:creationId xmlns:p14="http://schemas.microsoft.com/office/powerpoint/2010/main" val="203692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sosemplan.no/utvikling-av-sosiale-ferdigheter/kommunikasjon/" TargetMode="External"/><Relationship Id="rId3" Type="http://schemas.openxmlformats.org/officeDocument/2006/relationships/hyperlink" Target="https://sosemplan.no/wp-content/uploads/2018/11/Relasjonsskjema-Kari-Pape.pdf" TargetMode="External"/><Relationship Id="rId7" Type="http://schemas.openxmlformats.org/officeDocument/2006/relationships/hyperlink" Target="https://sosemplan.no/utvikling-av-sosiale-ferdigheter/inkludering/"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sosemplan.no/utvikling-av-sosiale-ferdigheter/ansvarlighet/" TargetMode="External"/><Relationship Id="rId11" Type="http://schemas.openxmlformats.org/officeDocument/2006/relationships/hyperlink" Target="https://sosemplan.no/utvikling-av-sosiale-ferdigheter/selvkontroll/" TargetMode="External"/><Relationship Id="rId5" Type="http://schemas.openxmlformats.org/officeDocument/2006/relationships/hyperlink" Target="https://sosemplan.no/utvikling-av-sosiale-ferdigheter/empati/" TargetMode="External"/><Relationship Id="rId10" Type="http://schemas.openxmlformats.org/officeDocument/2006/relationships/hyperlink" Target="https://sosemplan.no/utvikling-av-sosiale-ferdigheter/samarbeid/" TargetMode="External"/><Relationship Id="rId4" Type="http://schemas.openxmlformats.org/officeDocument/2006/relationships/hyperlink" Target="https://sosemplan.no/utvikling-av-sosiale-ferdigheter/emosjonell-kompetanse/" TargetMode="External"/><Relationship Id="rId9" Type="http://schemas.openxmlformats.org/officeDocument/2006/relationships/hyperlink" Target="https://sosemplan.no/utvikling-av-sosiale-ferdigheter/positiv-selvhevdels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1</a:t>
            </a:fld>
            <a:endParaRPr lang="nb-NO"/>
          </a:p>
        </p:txBody>
      </p:sp>
    </p:spTree>
    <p:extLst>
      <p:ext uri="{BB962C8B-B14F-4D97-AF65-F5344CB8AC3E}">
        <p14:creationId xmlns:p14="http://schemas.microsoft.com/office/powerpoint/2010/main" val="1673650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Første møte i </a:t>
            </a:r>
            <a:r>
              <a:rPr lang="nb-NO" dirty="0" err="1" smtClean="0"/>
              <a:t>bhg</a:t>
            </a:r>
            <a:r>
              <a:rPr lang="nb-NO" dirty="0" smtClean="0"/>
              <a:t>: en interaksjon.</a:t>
            </a:r>
            <a:r>
              <a:rPr lang="nb-NO" baseline="0" dirty="0" smtClean="0"/>
              <a:t> Barn leveres om morgenen, </a:t>
            </a:r>
            <a:r>
              <a:rPr lang="nb-NO" baseline="0" dirty="0" err="1" smtClean="0"/>
              <a:t>ca</a:t>
            </a:r>
            <a:r>
              <a:rPr lang="nb-NO" baseline="0" dirty="0" smtClean="0"/>
              <a:t> 10 min= en interaksjon.</a:t>
            </a:r>
          </a:p>
          <a:p>
            <a:r>
              <a:rPr lang="nb-NO" dirty="0" smtClean="0"/>
              <a:t>Tusen små</a:t>
            </a:r>
            <a:r>
              <a:rPr lang="nb-NO" baseline="0" dirty="0" smtClean="0"/>
              <a:t> møter hver dag ( blikk, kroppsholdning, stemmeleie, bruk av ord </a:t>
            </a:r>
            <a:r>
              <a:rPr lang="nb-NO" baseline="0" dirty="0" err="1" smtClean="0"/>
              <a:t>etc</a:t>
            </a:r>
            <a:r>
              <a:rPr lang="nb-NO" baseline="0" dirty="0" smtClean="0"/>
              <a:t>?</a:t>
            </a:r>
          </a:p>
          <a:p>
            <a:endParaRPr lang="nb-NO" baseline="0" dirty="0" smtClean="0"/>
          </a:p>
          <a:p>
            <a:r>
              <a:rPr lang="nb-NO" u="none" baseline="0" dirty="0" smtClean="0"/>
              <a:t>FRAMTIDEN: avhenger av fortiden. Mye godt i fortiden – gode sjanser for  god relasjon i fremtiden og motsatt.</a:t>
            </a:r>
          </a:p>
          <a:p>
            <a:r>
              <a:rPr lang="nb-NO" u="none" baseline="0" dirty="0" smtClean="0"/>
              <a:t>Alt vi investerer får vi igjen i nåtid og fremtid.</a:t>
            </a:r>
          </a:p>
          <a:p>
            <a:r>
              <a:rPr lang="nb-NO" u="none" baseline="0" dirty="0" smtClean="0"/>
              <a:t>De første interaksjonene er kritisk viktige for fremtiden. Det må være høy kvalitet på interaksjonen. </a:t>
            </a:r>
            <a:endParaRPr lang="nb-NO" u="none"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10</a:t>
            </a:fld>
            <a:endParaRPr lang="nb-NO"/>
          </a:p>
        </p:txBody>
      </p:sp>
    </p:spTree>
    <p:extLst>
      <p:ext uri="{BB962C8B-B14F-4D97-AF65-F5344CB8AC3E}">
        <p14:creationId xmlns:p14="http://schemas.microsoft.com/office/powerpoint/2010/main" val="173169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KLIMA: i alle situasjoner – levering om morgenen- i lek- måltider-</a:t>
            </a:r>
            <a:r>
              <a:rPr lang="nb-NO" baseline="0" dirty="0" smtClean="0"/>
              <a:t> </a:t>
            </a:r>
            <a:r>
              <a:rPr lang="nb-NO" baseline="0" dirty="0" err="1" smtClean="0"/>
              <a:t>etc</a:t>
            </a:r>
            <a:endParaRPr lang="nb-NO" baseline="0" dirty="0" smtClean="0"/>
          </a:p>
          <a:p>
            <a:endParaRPr lang="nb-NO" baseline="0" dirty="0" smtClean="0"/>
          </a:p>
          <a:p>
            <a:r>
              <a:rPr lang="nb-NO" baseline="0" dirty="0" smtClean="0"/>
              <a:t>Se etter smil eller andre tegn som viser at det føler seg likt, uansett hva som måtte være vanskelig. EKS et barn med dårlig impulskontroll som /dytter – slår- har negative kommentarer. Møte ham med respekt og god klima hver dag. Se bortenfor det som er utfordringene og møte ham der han er, </a:t>
            </a:r>
          </a:p>
          <a:p>
            <a:r>
              <a:rPr lang="nb-NO" baseline="0" dirty="0" smtClean="0"/>
              <a:t>Hva må jeg gjøre dag? RYGGSEKKN </a:t>
            </a:r>
            <a:r>
              <a:rPr lang="nb-NO" baseline="0" dirty="0" err="1" smtClean="0"/>
              <a:t>vs</a:t>
            </a:r>
            <a:r>
              <a:rPr lang="nb-NO" baseline="0" dirty="0" smtClean="0"/>
              <a:t> FAGLIGHET. Hvordan reagerer jeg? Reagerer jeg av «gammel vane»? </a:t>
            </a:r>
          </a:p>
          <a:p>
            <a:r>
              <a:rPr lang="nb-NO" baseline="0" dirty="0" smtClean="0"/>
              <a:t>NB! Viktig å påpeke at hver og en må tenke igjennom hvordan en bygger en god relasjon </a:t>
            </a:r>
          </a:p>
          <a:p>
            <a:r>
              <a:rPr lang="nb-NO" baseline="0" dirty="0" smtClean="0"/>
              <a:t>Kjennskap til utviklingspsykologi </a:t>
            </a:r>
          </a:p>
          <a:p>
            <a:endParaRPr lang="nb-NO" baseline="0" dirty="0" smtClean="0"/>
          </a:p>
          <a:p>
            <a:r>
              <a:rPr lang="nb-NO" baseline="0" dirty="0" smtClean="0"/>
              <a:t>SENSITIVE: de minste barna- nonverbalt språk. Fange opp og tolke HINTING </a:t>
            </a:r>
            <a:r>
              <a:rPr lang="nb-NO" baseline="0" dirty="0" err="1" smtClean="0"/>
              <a:t>ift</a:t>
            </a:r>
            <a:r>
              <a:rPr lang="nb-NO" baseline="0" dirty="0" smtClean="0"/>
              <a:t> lekerabling  ( som Terje Melaas sier)</a:t>
            </a:r>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11</a:t>
            </a:fld>
            <a:endParaRPr lang="nb-NO"/>
          </a:p>
        </p:txBody>
      </p:sp>
    </p:spTree>
    <p:extLst>
      <p:ext uri="{BB962C8B-B14F-4D97-AF65-F5344CB8AC3E}">
        <p14:creationId xmlns:p14="http://schemas.microsoft.com/office/powerpoint/2010/main" val="387416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err="1" smtClean="0">
                <a:solidFill>
                  <a:schemeClr val="tx1"/>
                </a:solidFill>
                <a:effectLst/>
                <a:latin typeface="+mn-lt"/>
                <a:ea typeface="+mn-ea"/>
                <a:cs typeface="+mn-cs"/>
              </a:rPr>
              <a:t>Ifht</a:t>
            </a:r>
            <a:r>
              <a:rPr lang="nb-NO" sz="1200" kern="1200" dirty="0" smtClean="0">
                <a:solidFill>
                  <a:schemeClr val="tx1"/>
                </a:solidFill>
                <a:effectLst/>
                <a:latin typeface="+mn-lt"/>
                <a:ea typeface="+mn-ea"/>
                <a:cs typeface="+mn-cs"/>
              </a:rPr>
              <a:t> GRENSESETTING-</a:t>
            </a:r>
            <a:r>
              <a:rPr lang="nb-NO" sz="1200" kern="1200" baseline="0" dirty="0" smtClean="0">
                <a:solidFill>
                  <a:schemeClr val="tx1"/>
                </a:solidFill>
                <a:effectLst/>
                <a:latin typeface="+mn-lt"/>
                <a:ea typeface="+mn-ea"/>
                <a:cs typeface="+mn-cs"/>
              </a:rPr>
              <a:t> Husk 5:1 , det vil si 5 positive tilbakemeldinger for hver grensesetting!!</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Hva betyr POSITIV POSISJON: </a:t>
            </a:r>
          </a:p>
          <a:p>
            <a:r>
              <a:rPr lang="nb-NO" sz="1200" kern="1200" baseline="0" dirty="0" smtClean="0">
                <a:solidFill>
                  <a:schemeClr val="tx1"/>
                </a:solidFill>
                <a:effectLst/>
                <a:latin typeface="+mn-lt"/>
                <a:ea typeface="+mn-ea"/>
                <a:cs typeface="+mn-cs"/>
              </a:rPr>
              <a:t> at barnet vet du vil det vel, det er god stemning mellom dere, erfaring med at du har barnets perspektiv i samspillet – lydhør.</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Gunstig følelsesmessig atmosfære:</a:t>
            </a:r>
          </a:p>
          <a:p>
            <a:r>
              <a:rPr lang="nb-NO" sz="1200" kern="1200" baseline="0" dirty="0" smtClean="0">
                <a:solidFill>
                  <a:schemeClr val="tx1"/>
                </a:solidFill>
                <a:effectLst/>
                <a:latin typeface="+mn-lt"/>
                <a:ea typeface="+mn-ea"/>
                <a:cs typeface="+mn-cs"/>
              </a:rPr>
              <a:t>ikke er fronter – kjefting – gode erfaringer med deg som voksen </a:t>
            </a:r>
          </a:p>
          <a:p>
            <a:endParaRPr lang="nb-NO" sz="1200" kern="1200" baseline="0" dirty="0" smtClean="0">
              <a:solidFill>
                <a:schemeClr val="tx1"/>
              </a:solidFill>
              <a:effectLst/>
              <a:latin typeface="+mn-lt"/>
              <a:ea typeface="+mn-ea"/>
              <a:cs typeface="+mn-cs"/>
            </a:endParaRPr>
          </a:p>
          <a:p>
            <a:r>
              <a:rPr lang="nb-NO" sz="1200" kern="1200" baseline="0" dirty="0" err="1" smtClean="0">
                <a:solidFill>
                  <a:schemeClr val="tx1"/>
                </a:solidFill>
                <a:effectLst/>
                <a:latin typeface="+mn-lt"/>
                <a:ea typeface="+mn-ea"/>
                <a:cs typeface="+mn-cs"/>
              </a:rPr>
              <a:t>Responderingen</a:t>
            </a:r>
            <a:r>
              <a:rPr lang="nb-NO" sz="1200" kern="1200" baseline="0" dirty="0" smtClean="0">
                <a:solidFill>
                  <a:schemeClr val="tx1"/>
                </a:solidFill>
                <a:effectLst/>
                <a:latin typeface="+mn-lt"/>
                <a:ea typeface="+mn-ea"/>
                <a:cs typeface="+mn-cs"/>
              </a:rPr>
              <a:t>: </a:t>
            </a:r>
          </a:p>
          <a:p>
            <a:r>
              <a:rPr lang="nb-NO" sz="1200" kern="1200" baseline="0" dirty="0" smtClean="0">
                <a:solidFill>
                  <a:schemeClr val="tx1"/>
                </a:solidFill>
                <a:effectLst/>
                <a:latin typeface="+mn-lt"/>
                <a:ea typeface="+mn-ea"/>
                <a:cs typeface="+mn-cs"/>
              </a:rPr>
              <a:t>Barnet vet IGJEN at du veil det vel</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Hvorfor er dette viktig?</a:t>
            </a:r>
          </a:p>
          <a:p>
            <a:r>
              <a:rPr lang="nb-NO" sz="1200" kern="1200" baseline="0" dirty="0" smtClean="0">
                <a:solidFill>
                  <a:schemeClr val="tx1"/>
                </a:solidFill>
                <a:effectLst/>
                <a:latin typeface="+mn-lt"/>
                <a:ea typeface="+mn-ea"/>
                <a:cs typeface="+mn-cs"/>
              </a:rPr>
              <a:t>Jobbe med grensesetting som LÆRING og IKKE kjefting.  ALLTID være en varm relasjon i bunn - det beste for grensesetting, SPESIELT for de utfordrende barna. De du setter mest grenser for må du bygge MEST relasjon med.</a:t>
            </a:r>
          </a:p>
          <a:p>
            <a:endParaRPr lang="nb-NO" sz="1200" kern="1200" baseline="0" dirty="0" smtClean="0">
              <a:solidFill>
                <a:schemeClr val="tx1"/>
              </a:solidFill>
              <a:effectLst/>
              <a:latin typeface="+mn-lt"/>
              <a:ea typeface="+mn-ea"/>
              <a:cs typeface="+mn-cs"/>
            </a:endParaRPr>
          </a:p>
          <a:p>
            <a:pPr marL="0" indent="0">
              <a:buFontTx/>
              <a:buNone/>
            </a:pPr>
            <a:r>
              <a:rPr lang="nb-NO" sz="1200" kern="1200" baseline="0" dirty="0" smtClean="0">
                <a:solidFill>
                  <a:schemeClr val="tx1"/>
                </a:solidFill>
                <a:effectLst/>
                <a:latin typeface="+mn-lt"/>
                <a:ea typeface="+mn-ea"/>
                <a:cs typeface="+mn-cs"/>
              </a:rPr>
              <a:t>Respektfullt utført – Forklares – </a:t>
            </a:r>
          </a:p>
          <a:p>
            <a:pPr marL="171450" indent="-171450">
              <a:buFontTx/>
              <a:buChar char="-"/>
            </a:pPr>
            <a:r>
              <a:rPr lang="nb-NO" sz="1200" kern="1200" baseline="0" dirty="0" smtClean="0">
                <a:solidFill>
                  <a:schemeClr val="tx1"/>
                </a:solidFill>
                <a:effectLst/>
                <a:latin typeface="+mn-lt"/>
                <a:ea typeface="+mn-ea"/>
                <a:cs typeface="+mn-cs"/>
              </a:rPr>
              <a:t> BRUKE SPRÅK som gir læring (logikk).  Spiser pent – begynne på småbarnsavdeling igjen! </a:t>
            </a:r>
          </a:p>
          <a:p>
            <a:pPr marL="171450" indent="-171450">
              <a:buFontTx/>
              <a:buChar char="-"/>
            </a:pPr>
            <a:r>
              <a:rPr lang="nb-NO" sz="1200" kern="1200" baseline="0" dirty="0" smtClean="0">
                <a:solidFill>
                  <a:schemeClr val="tx1"/>
                </a:solidFill>
                <a:effectLst/>
                <a:latin typeface="+mn-lt"/>
                <a:ea typeface="+mn-ea"/>
                <a:cs typeface="+mn-cs"/>
              </a:rPr>
              <a:t>Barn skal lære NORMER :</a:t>
            </a:r>
            <a:r>
              <a:rPr lang="nb-NO" sz="1200" b="1" kern="1200" dirty="0" smtClean="0">
                <a:solidFill>
                  <a:schemeClr val="tx1"/>
                </a:solidFill>
                <a:effectLst/>
                <a:latin typeface="+mn-lt"/>
                <a:ea typeface="+mn-ea"/>
                <a:cs typeface="+mn-cs"/>
              </a:rPr>
              <a:t> </a:t>
            </a:r>
            <a:r>
              <a:rPr lang="nb-NO" sz="1200" b="0" kern="1200" dirty="0" smtClean="0">
                <a:solidFill>
                  <a:schemeClr val="tx1"/>
                </a:solidFill>
                <a:effectLst/>
                <a:latin typeface="+mn-lt"/>
                <a:ea typeface="+mn-ea"/>
                <a:cs typeface="+mn-cs"/>
              </a:rPr>
              <a:t>en</a:t>
            </a:r>
            <a:r>
              <a:rPr lang="nb-NO" sz="1200" kern="1200" dirty="0" smtClean="0">
                <a:solidFill>
                  <a:schemeClr val="tx1"/>
                </a:solidFill>
                <a:effectLst/>
                <a:latin typeface="+mn-lt"/>
                <a:ea typeface="+mn-ea"/>
                <a:cs typeface="+mn-cs"/>
              </a:rPr>
              <a:t> regel som sier noe om forventet oppførsel.</a:t>
            </a:r>
          </a:p>
          <a:p>
            <a:pPr marL="171450" indent="-171450">
              <a:buFontTx/>
              <a:buChar char="-"/>
            </a:pPr>
            <a:endParaRPr lang="nb-NO" sz="1200" kern="1200" dirty="0" smtClean="0">
              <a:solidFill>
                <a:schemeClr val="tx1"/>
              </a:solidFill>
              <a:effectLst/>
              <a:latin typeface="+mn-lt"/>
              <a:ea typeface="+mn-ea"/>
              <a:cs typeface="+mn-cs"/>
            </a:endParaRPr>
          </a:p>
          <a:p>
            <a:pPr marL="0" indent="0">
              <a:buFontTx/>
              <a:buNone/>
            </a:pPr>
            <a:r>
              <a:rPr lang="nb-NO" sz="1200" kern="1200" baseline="0" dirty="0" smtClean="0">
                <a:solidFill>
                  <a:schemeClr val="tx1"/>
                </a:solidFill>
                <a:effectLst/>
                <a:latin typeface="+mn-lt"/>
                <a:ea typeface="+mn-ea"/>
                <a:cs typeface="+mn-cs"/>
              </a:rPr>
              <a:t>- Barnet selv være med å forklare – tilpasset modenhetsnivået ( KRAV AKSEN i modellen)</a:t>
            </a:r>
          </a:p>
          <a:p>
            <a:pPr marL="171450" indent="-171450">
              <a:buFontTx/>
              <a:buChar char="-"/>
            </a:pPr>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J</a:t>
            </a:r>
            <a:r>
              <a:rPr lang="nb-NO" sz="1200" kern="1200" dirty="0" smtClean="0">
                <a:solidFill>
                  <a:schemeClr val="tx1"/>
                </a:solidFill>
                <a:effectLst/>
                <a:latin typeface="+mn-lt"/>
                <a:ea typeface="+mn-ea"/>
                <a:cs typeface="+mn-cs"/>
              </a:rPr>
              <a:t>obbe langsiktig med relasjonsbygging gjør at vi kommer i en positiv posisjon til barnet-</a:t>
            </a:r>
            <a:r>
              <a:rPr lang="nb-NO" sz="1200" kern="1200" baseline="0" dirty="0" smtClean="0">
                <a:solidFill>
                  <a:schemeClr val="tx1"/>
                </a:solidFill>
                <a:effectLst/>
                <a:latin typeface="+mn-lt"/>
                <a:ea typeface="+mn-ea"/>
                <a:cs typeface="+mn-cs"/>
              </a:rPr>
              <a:t> VEKTSKÅLA og PÅ LAG med barnet – SELVFØLELSEN.</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De utfordrende barna</a:t>
            </a:r>
          </a:p>
          <a:p>
            <a:r>
              <a:rPr lang="nb-NO" sz="1200" kern="1200" dirty="0" smtClean="0">
                <a:solidFill>
                  <a:schemeClr val="tx1"/>
                </a:solidFill>
                <a:effectLst/>
                <a:latin typeface="+mn-lt"/>
                <a:ea typeface="+mn-ea"/>
                <a:cs typeface="+mn-cs"/>
              </a:rPr>
              <a:t>Det er viktig at den autoritative voksne griper inn i situasjoner hvor det skjer negative handlinger i tidlig alder (4-8 år). </a:t>
            </a:r>
          </a:p>
          <a:p>
            <a:pPr lvl="0"/>
            <a:r>
              <a:rPr lang="nb-NO" sz="1200" kern="1200" dirty="0" smtClean="0">
                <a:solidFill>
                  <a:schemeClr val="tx1"/>
                </a:solidFill>
                <a:effectLst/>
                <a:latin typeface="+mn-lt"/>
                <a:ea typeface="+mn-ea"/>
                <a:cs typeface="+mn-cs"/>
              </a:rPr>
              <a:t>Det kan være handlinger som å bite, slå, si negative ord og utestenge andre. </a:t>
            </a:r>
          </a:p>
          <a:p>
            <a:r>
              <a:rPr lang="nb-NO" sz="1200" kern="1200" dirty="0" smtClean="0">
                <a:solidFill>
                  <a:schemeClr val="tx1"/>
                </a:solidFill>
                <a:effectLst/>
                <a:latin typeface="+mn-lt"/>
                <a:ea typeface="+mn-ea"/>
                <a:cs typeface="+mn-cs"/>
              </a:rPr>
              <a:t> Du må da </a:t>
            </a:r>
            <a:r>
              <a:rPr lang="nb-NO" sz="1200" u="sng" kern="1200" dirty="0" smtClean="0">
                <a:solidFill>
                  <a:schemeClr val="tx1"/>
                </a:solidFill>
                <a:effectLst/>
                <a:latin typeface="+mn-lt"/>
                <a:ea typeface="+mn-ea"/>
                <a:cs typeface="+mn-cs"/>
              </a:rPr>
              <a:t>forklare</a:t>
            </a:r>
            <a:r>
              <a:rPr lang="nb-NO" sz="1200" kern="1200" dirty="0" smtClean="0">
                <a:solidFill>
                  <a:schemeClr val="tx1"/>
                </a:solidFill>
                <a:effectLst/>
                <a:latin typeface="+mn-lt"/>
                <a:ea typeface="+mn-ea"/>
                <a:cs typeface="+mn-cs"/>
              </a:rPr>
              <a:t> hvorfor sånne handlinger må stoppes. </a:t>
            </a:r>
          </a:p>
          <a:p>
            <a:r>
              <a:rPr lang="nb-NO" sz="1200" kern="1200" dirty="0" smtClean="0">
                <a:solidFill>
                  <a:schemeClr val="tx1"/>
                </a:solidFill>
                <a:effectLst/>
                <a:latin typeface="+mn-lt"/>
                <a:ea typeface="+mn-ea"/>
                <a:cs typeface="+mn-cs"/>
              </a:rPr>
              <a:t>Gjennom grensesettingen der og da, og påfølgende samtaler og korrigering, lærer barnet andre og bedre måter å reagere på i utfordrende situasjoner. Det vil si at barnet må </a:t>
            </a:r>
            <a:r>
              <a:rPr lang="nb-NO" sz="1200" u="sng" kern="1200" dirty="0" smtClean="0">
                <a:solidFill>
                  <a:schemeClr val="tx1"/>
                </a:solidFill>
                <a:effectLst/>
                <a:latin typeface="+mn-lt"/>
                <a:ea typeface="+mn-ea"/>
                <a:cs typeface="+mn-cs"/>
              </a:rPr>
              <a:t>lære alternativer til de negative handlingene</a:t>
            </a:r>
            <a:r>
              <a:rPr lang="nb-NO" sz="1200" kern="1200" dirty="0" smtClean="0">
                <a:solidFill>
                  <a:schemeClr val="tx1"/>
                </a:solidFill>
                <a:effectLst/>
                <a:latin typeface="+mn-lt"/>
                <a:ea typeface="+mn-ea"/>
                <a:cs typeface="+mn-cs"/>
              </a:rPr>
              <a:t>. Denne læringen blir mer gjennomgripende når den starter i </a:t>
            </a:r>
            <a:r>
              <a:rPr lang="nb-NO" sz="1200" u="sng" kern="1200" dirty="0" smtClean="0">
                <a:solidFill>
                  <a:schemeClr val="tx1"/>
                </a:solidFill>
                <a:effectLst/>
                <a:latin typeface="+mn-lt"/>
                <a:ea typeface="+mn-ea"/>
                <a:cs typeface="+mn-cs"/>
              </a:rPr>
              <a:t>tidlig </a:t>
            </a:r>
            <a:r>
              <a:rPr lang="nb-NO" sz="1200" kern="1200" dirty="0" smtClean="0">
                <a:solidFill>
                  <a:schemeClr val="tx1"/>
                </a:solidFill>
                <a:effectLst/>
                <a:latin typeface="+mn-lt"/>
                <a:ea typeface="+mn-ea"/>
                <a:cs typeface="+mn-cs"/>
              </a:rPr>
              <a:t>alder.</a:t>
            </a:r>
          </a:p>
          <a:p>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 </a:t>
            </a:r>
          </a:p>
          <a:p>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12</a:t>
            </a:fld>
            <a:endParaRPr lang="nb-NO"/>
          </a:p>
        </p:txBody>
      </p:sp>
    </p:spTree>
    <p:extLst>
      <p:ext uri="{BB962C8B-B14F-4D97-AF65-F5344CB8AC3E}">
        <p14:creationId xmlns:p14="http://schemas.microsoft.com/office/powerpoint/2010/main" val="207024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200" b="1" dirty="0" smtClean="0"/>
              <a:t>Den voksne skal: </a:t>
            </a:r>
          </a:p>
          <a:p>
            <a:pPr marL="0" indent="0">
              <a:buNone/>
            </a:pPr>
            <a:r>
              <a:rPr lang="nb-NO" sz="1100" dirty="0" smtClean="0"/>
              <a:t>•  </a:t>
            </a:r>
            <a:r>
              <a:rPr lang="nb-NO" sz="1200" dirty="0" smtClean="0"/>
              <a:t>Skape gylne øyeblikk</a:t>
            </a:r>
            <a:r>
              <a:rPr lang="nb-NO" sz="1200" i="1" dirty="0" smtClean="0"/>
              <a:t> gjennom dage</a:t>
            </a:r>
            <a:r>
              <a:rPr lang="nb-NO" sz="1200" dirty="0" smtClean="0"/>
              <a:t>n-etablere varm atmosfære for å styrker relasjonen</a:t>
            </a:r>
          </a:p>
          <a:p>
            <a:pPr marL="0" indent="0">
              <a:buNone/>
            </a:pPr>
            <a:r>
              <a:rPr lang="nb-NO" sz="1200" dirty="0" smtClean="0"/>
              <a:t>•  Må utøves bevisst for å fylle opp «banken» til barnet – på barnets premisser – 15 min. mellom 1-3 ganger</a:t>
            </a:r>
            <a:r>
              <a:rPr lang="nb-NO" sz="1200" baseline="0" dirty="0" smtClean="0"/>
              <a:t> per uke.</a:t>
            </a:r>
          </a:p>
          <a:p>
            <a:pPr marL="171450" indent="-171450">
              <a:buFontTx/>
              <a:buChar char="-"/>
            </a:pPr>
            <a:r>
              <a:rPr lang="nb-NO" sz="1200" baseline="0" dirty="0" smtClean="0"/>
              <a:t>5% gruppene vil profitere på Banking time.</a:t>
            </a:r>
          </a:p>
          <a:p>
            <a:pPr marL="0" indent="0">
              <a:buFontTx/>
              <a:buNone/>
            </a:pPr>
            <a:endParaRPr lang="nb-NO" sz="1200" dirty="0" smtClean="0"/>
          </a:p>
          <a:p>
            <a:r>
              <a:rPr lang="nb-NO" sz="1200" dirty="0" smtClean="0"/>
              <a:t>Ved å få til dette vil det være lettere for barnet å akseptere grenser</a:t>
            </a:r>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13</a:t>
            </a:fld>
            <a:endParaRPr lang="nb-NO"/>
          </a:p>
        </p:txBody>
      </p:sp>
    </p:spTree>
    <p:extLst>
      <p:ext uri="{BB962C8B-B14F-4D97-AF65-F5344CB8AC3E}">
        <p14:creationId xmlns:p14="http://schemas.microsoft.com/office/powerpoint/2010/main" val="175404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14</a:t>
            </a:fld>
            <a:endParaRPr lang="nb-NO"/>
          </a:p>
        </p:txBody>
      </p:sp>
    </p:spTree>
    <p:extLst>
      <p:ext uri="{BB962C8B-B14F-4D97-AF65-F5344CB8AC3E}">
        <p14:creationId xmlns:p14="http://schemas.microsoft.com/office/powerpoint/2010/main" val="2743843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solidFill>
                  <a:schemeClr val="tx1"/>
                </a:solidFill>
              </a:rPr>
              <a:t>Forskning</a:t>
            </a:r>
            <a:r>
              <a:rPr lang="nb-NO" sz="1200" baseline="0" dirty="0" smtClean="0">
                <a:solidFill>
                  <a:schemeClr val="tx1"/>
                </a:solidFill>
              </a:rPr>
              <a:t> viser at tidlig negativ atferd kan bety utvikling av mer negativ atferd ved økende alder ( </a:t>
            </a:r>
            <a:r>
              <a:rPr lang="nb-NO" sz="1200" baseline="0" dirty="0" err="1" smtClean="0">
                <a:solidFill>
                  <a:schemeClr val="tx1"/>
                </a:solidFill>
              </a:rPr>
              <a:t>Loeber</a:t>
            </a:r>
            <a:r>
              <a:rPr lang="nb-NO" sz="1200" baseline="0" dirty="0" smtClean="0">
                <a:solidFill>
                  <a:schemeClr val="tx1"/>
                </a:solidFill>
              </a:rPr>
              <a:t> og </a:t>
            </a:r>
            <a:r>
              <a:rPr lang="nb-NO" sz="1200" baseline="0" dirty="0" err="1" smtClean="0">
                <a:solidFill>
                  <a:schemeClr val="tx1"/>
                </a:solidFill>
              </a:rPr>
              <a:t>Farrington</a:t>
            </a:r>
            <a:r>
              <a:rPr lang="nb-NO" sz="1200" baseline="0" dirty="0" smtClean="0">
                <a:solidFill>
                  <a:schemeClr val="tx1"/>
                </a:solidFill>
              </a:rPr>
              <a:t>, 1999; </a:t>
            </a:r>
            <a:r>
              <a:rPr lang="nb-NO" sz="1200" baseline="0" dirty="0" err="1" smtClean="0">
                <a:solidFill>
                  <a:schemeClr val="tx1"/>
                </a:solidFill>
              </a:rPr>
              <a:t>Tremblay</a:t>
            </a:r>
            <a:r>
              <a:rPr lang="nb-NO" sz="1200" baseline="0" dirty="0" smtClean="0">
                <a:solidFill>
                  <a:schemeClr val="tx1"/>
                </a:solidFill>
              </a:rPr>
              <a:t> , 2010). Denne aggressive atferden må avlæres eller </a:t>
            </a:r>
            <a:r>
              <a:rPr lang="nb-NO" sz="1200" baseline="0" dirty="0" err="1" smtClean="0">
                <a:solidFill>
                  <a:schemeClr val="tx1"/>
                </a:solidFill>
              </a:rPr>
              <a:t>omlæres</a:t>
            </a:r>
            <a:r>
              <a:rPr lang="nb-NO" sz="1200" baseline="0" dirty="0" smtClean="0">
                <a:solidFill>
                  <a:schemeClr val="tx1"/>
                </a:solidFill>
              </a:rPr>
              <a:t> ( </a:t>
            </a:r>
            <a:r>
              <a:rPr lang="nb-NO" sz="1200" baseline="0" dirty="0" err="1" smtClean="0">
                <a:solidFill>
                  <a:schemeClr val="tx1"/>
                </a:solidFill>
              </a:rPr>
              <a:t>Tremblay</a:t>
            </a:r>
            <a:r>
              <a:rPr lang="nb-NO" sz="1200" baseline="0" dirty="0" smtClean="0">
                <a:solidFill>
                  <a:schemeClr val="tx1"/>
                </a:solidFill>
              </a:rPr>
              <a:t>, 2010) . Denne </a:t>
            </a:r>
            <a:r>
              <a:rPr lang="nb-NO" sz="1200" baseline="0" dirty="0" err="1" smtClean="0">
                <a:solidFill>
                  <a:schemeClr val="tx1"/>
                </a:solidFill>
              </a:rPr>
              <a:t>omlæringen</a:t>
            </a:r>
            <a:r>
              <a:rPr lang="nb-NO" sz="1200" baseline="0" dirty="0" smtClean="0">
                <a:solidFill>
                  <a:schemeClr val="tx1"/>
                </a:solidFill>
              </a:rPr>
              <a:t> foregår i barnets samspill med miljøet. Foreldrene har en selvsagt rolle i dette, men barnehagen er en viktig arena for omlæring av barnets </a:t>
            </a:r>
            <a:r>
              <a:rPr lang="nb-NO" sz="1200" baseline="0" dirty="0" err="1" smtClean="0">
                <a:solidFill>
                  <a:schemeClr val="tx1"/>
                </a:solidFill>
              </a:rPr>
              <a:t>aggresive</a:t>
            </a:r>
            <a:r>
              <a:rPr lang="nb-NO" sz="1200" baseline="0" dirty="0" smtClean="0">
                <a:solidFill>
                  <a:schemeClr val="tx1"/>
                </a:solidFill>
              </a:rPr>
              <a:t> atferd, Omlæringen innebærer at barnet må utvikle mer konstruktive måter å løse sine utfordringer på enn ved utøvelse av negative handlinger. De voksnes rolle blir å hjelpe barnet til å gjøre gode valg i ulike situasjoner , og å være varme og tydelige voksne. </a:t>
            </a:r>
          </a:p>
          <a:p>
            <a:endParaRPr lang="nb-NO" sz="1200" baseline="0" dirty="0" smtClean="0">
              <a:solidFill>
                <a:schemeClr val="tx1"/>
              </a:solidFill>
            </a:endParaRPr>
          </a:p>
          <a:p>
            <a:r>
              <a:rPr lang="nb-NO" sz="1200" baseline="0" dirty="0" smtClean="0">
                <a:solidFill>
                  <a:schemeClr val="tx1"/>
                </a:solidFill>
              </a:rPr>
              <a:t>Innagerende og utagerende atferd. Nordahl og andre (2005) sier at omfanget er relativt likt. Utagerende atferd forstyrrer mest i gruppesammenheng og har fått størst oppmerksomhet, men innagerende atferd vil kunne forstyrre eller hemme sosial samhandling mellom barn og mellom barn og voksne. </a:t>
            </a:r>
          </a:p>
          <a:p>
            <a:endParaRPr lang="nb-NO" sz="1200" baseline="0" dirty="0" smtClean="0">
              <a:solidFill>
                <a:schemeClr val="tx1"/>
              </a:solidFill>
            </a:endParaRPr>
          </a:p>
          <a:p>
            <a:r>
              <a:rPr lang="nb-NO" sz="1200" baseline="0" dirty="0" smtClean="0">
                <a:solidFill>
                  <a:schemeClr val="tx1"/>
                </a:solidFill>
              </a:rPr>
              <a:t>Definisjon av aggresjon = Aggresjon er negative handlinger utført med en intensjon om å skade andre ( </a:t>
            </a:r>
            <a:r>
              <a:rPr lang="nb-NO" sz="1200" baseline="0" dirty="0" err="1" smtClean="0">
                <a:solidFill>
                  <a:schemeClr val="tx1"/>
                </a:solidFill>
              </a:rPr>
              <a:t>Aronson</a:t>
            </a:r>
            <a:r>
              <a:rPr lang="nb-NO" sz="1200" baseline="0" dirty="0" smtClean="0">
                <a:solidFill>
                  <a:schemeClr val="tx1"/>
                </a:solidFill>
              </a:rPr>
              <a:t>, 2004)</a:t>
            </a:r>
          </a:p>
          <a:p>
            <a:r>
              <a:rPr lang="nb-NO" sz="1200" baseline="0" dirty="0" smtClean="0">
                <a:solidFill>
                  <a:schemeClr val="tx1"/>
                </a:solidFill>
              </a:rPr>
              <a:t>Sinne er et begrep som brukes i tilknytning til aggresjon. Det går an å skille mellom sinne og aggresjon ved å si at sinne handler om følelser , mens aggresjon også inkluderer en negativ handling. </a:t>
            </a:r>
          </a:p>
          <a:p>
            <a:r>
              <a:rPr lang="nb-NO" sz="1200" baseline="0" dirty="0" smtClean="0">
                <a:solidFill>
                  <a:schemeClr val="tx1"/>
                </a:solidFill>
              </a:rPr>
              <a:t>Barnet må lære å skille mellom sinne og aggresjon. Dette er noe barn gradvis kan oppnå med økende alder og i samspillet med voksne og jevnaldrende. Det er viktig å </a:t>
            </a:r>
            <a:r>
              <a:rPr lang="nb-NO" sz="1200" baseline="0" dirty="0" err="1" smtClean="0">
                <a:solidFill>
                  <a:schemeClr val="tx1"/>
                </a:solidFill>
              </a:rPr>
              <a:t>omlære</a:t>
            </a:r>
            <a:r>
              <a:rPr lang="nb-NO" sz="1200" baseline="0" dirty="0" smtClean="0">
                <a:solidFill>
                  <a:schemeClr val="tx1"/>
                </a:solidFill>
              </a:rPr>
              <a:t> </a:t>
            </a:r>
            <a:r>
              <a:rPr lang="nb-NO" sz="1200" baseline="0" dirty="0" err="1" smtClean="0">
                <a:solidFill>
                  <a:schemeClr val="tx1"/>
                </a:solidFill>
              </a:rPr>
              <a:t>aggresiv</a:t>
            </a:r>
            <a:r>
              <a:rPr lang="nb-NO" sz="1200" baseline="0" dirty="0" smtClean="0">
                <a:solidFill>
                  <a:schemeClr val="tx1"/>
                </a:solidFill>
              </a:rPr>
              <a:t> atferd i størst mulig grad så tidlig som mulig , fordi denne atferden forbindes med andre vansker senere i livet ( Pål Roland). I møte med  barns sinne og aggressive uttrykk er det ekstra behov for varme og grensesettende voksne. </a:t>
            </a:r>
            <a:endParaRPr lang="nb-NO" sz="1200" dirty="0" smtClean="0">
              <a:solidFill>
                <a:prstClr val="black"/>
              </a:solidFill>
            </a:endParaRPr>
          </a:p>
          <a:p>
            <a:endParaRPr lang="nb-NO" dirty="0" smtClean="0"/>
          </a:p>
          <a:p>
            <a:r>
              <a:rPr lang="nb-NO" dirty="0" smtClean="0"/>
              <a:t>To former for</a:t>
            </a:r>
            <a:r>
              <a:rPr lang="nb-NO" baseline="0" dirty="0" smtClean="0"/>
              <a:t> aggresjon </a:t>
            </a:r>
          </a:p>
          <a:p>
            <a:pPr marL="228600" indent="-228600">
              <a:buAutoNum type="arabicParenR"/>
            </a:pPr>
            <a:r>
              <a:rPr lang="nb-NO" baseline="0" dirty="0" smtClean="0"/>
              <a:t>Reaktiv </a:t>
            </a:r>
          </a:p>
          <a:p>
            <a:pPr marL="228600" indent="-228600">
              <a:buAutoNum type="arabicParenR"/>
            </a:pPr>
            <a:r>
              <a:rPr lang="nb-NO" baseline="0" dirty="0" smtClean="0"/>
              <a:t>Proaktiv aggresjon </a:t>
            </a:r>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15</a:t>
            </a:fld>
            <a:endParaRPr lang="nb-NO"/>
          </a:p>
        </p:txBody>
      </p:sp>
    </p:spTree>
    <p:extLst>
      <p:ext uri="{BB962C8B-B14F-4D97-AF65-F5344CB8AC3E}">
        <p14:creationId xmlns:p14="http://schemas.microsoft.com/office/powerpoint/2010/main" val="3013214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16</a:t>
            </a:fld>
            <a:endParaRPr lang="nb-NO"/>
          </a:p>
        </p:txBody>
      </p:sp>
    </p:spTree>
    <p:extLst>
      <p:ext uri="{BB962C8B-B14F-4D97-AF65-F5344CB8AC3E}">
        <p14:creationId xmlns:p14="http://schemas.microsoft.com/office/powerpoint/2010/main" val="3368484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17</a:t>
            </a:fld>
            <a:endParaRPr lang="nb-NO"/>
          </a:p>
        </p:txBody>
      </p:sp>
    </p:spTree>
    <p:extLst>
      <p:ext uri="{BB962C8B-B14F-4D97-AF65-F5344CB8AC3E}">
        <p14:creationId xmlns:p14="http://schemas.microsoft.com/office/powerpoint/2010/main" val="144794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dirty="0" smtClean="0"/>
              <a:t>NB!! Normalfordelingskurven forklarer mye</a:t>
            </a:r>
            <a:r>
              <a:rPr lang="nb-NO" baseline="0" dirty="0" smtClean="0"/>
              <a:t> hvorfor vi skal jobbe med kjernekomponentene i Være Sammen </a:t>
            </a:r>
          </a:p>
          <a:p>
            <a:endParaRPr lang="nb-NO" baseline="0" dirty="0" smtClean="0"/>
          </a:p>
          <a:p>
            <a:r>
              <a:rPr lang="nb-NO" dirty="0" smtClean="0"/>
              <a:t>FORSKET PÅ I SKOLEN, Modellen er ikke absolutt – kan bevege seg mellom gruppene. </a:t>
            </a:r>
          </a:p>
          <a:p>
            <a:r>
              <a:rPr lang="nb-NO" sz="1200" b="1" i="0" u="none" strike="noStrike" kern="1200" dirty="0" smtClean="0">
                <a:solidFill>
                  <a:schemeClr val="tx1"/>
                </a:solidFill>
                <a:effectLst/>
                <a:latin typeface="+mn-lt"/>
                <a:ea typeface="+mn-ea"/>
                <a:cs typeface="+mn-cs"/>
              </a:rPr>
              <a:t>Dimensjon 1 er grad av negative handlinger</a:t>
            </a:r>
            <a:r>
              <a:rPr lang="nb-NO" sz="1200" b="0" i="0" u="none" strike="noStrike" kern="1200" dirty="0" smtClean="0">
                <a:solidFill>
                  <a:schemeClr val="tx1"/>
                </a:solidFill>
                <a:effectLst/>
                <a:latin typeface="+mn-lt"/>
                <a:ea typeface="+mn-ea"/>
                <a:cs typeface="+mn-cs"/>
              </a:rPr>
              <a:t>. Pilen går fra venstre mot høyre. Det vil si at graden av negative handlinger hos barnet øker jo lenger mot høyre du kommer i modellen.</a:t>
            </a:r>
          </a:p>
          <a:p>
            <a:r>
              <a:rPr lang="nb-NO" sz="1200" b="1" i="0" u="none" strike="noStrike" kern="1200" dirty="0" smtClean="0">
                <a:solidFill>
                  <a:schemeClr val="tx1"/>
                </a:solidFill>
                <a:effectLst/>
                <a:latin typeface="+mn-lt"/>
                <a:ea typeface="+mn-ea"/>
                <a:cs typeface="+mn-cs"/>
              </a:rPr>
              <a:t>Dimensjon 2 er grad av </a:t>
            </a:r>
            <a:r>
              <a:rPr lang="nb-NO" sz="1200" b="1" i="0" u="none" strike="noStrike" kern="1200" dirty="0" err="1" smtClean="0">
                <a:solidFill>
                  <a:schemeClr val="tx1"/>
                </a:solidFill>
                <a:effectLst/>
                <a:latin typeface="+mn-lt"/>
                <a:ea typeface="+mn-ea"/>
                <a:cs typeface="+mn-cs"/>
              </a:rPr>
              <a:t>egosentriskhet</a:t>
            </a:r>
            <a:r>
              <a:rPr lang="nb-NO" sz="1200" b="1" i="0" u="none" strike="noStrike" kern="1200" dirty="0" smtClean="0">
                <a:solidFill>
                  <a:schemeClr val="tx1"/>
                </a:solidFill>
                <a:effectLst/>
                <a:latin typeface="+mn-lt"/>
                <a:ea typeface="+mn-ea"/>
                <a:cs typeface="+mn-cs"/>
              </a:rPr>
              <a:t>/selvopptatthet hos barnet</a:t>
            </a:r>
            <a:r>
              <a:rPr lang="nb-NO" sz="1200" b="0" i="0" u="none" strike="noStrike" kern="1200" dirty="0" smtClean="0">
                <a:solidFill>
                  <a:schemeClr val="tx1"/>
                </a:solidFill>
                <a:effectLst/>
                <a:latin typeface="+mn-lt"/>
                <a:ea typeface="+mn-ea"/>
                <a:cs typeface="+mn-cs"/>
              </a:rPr>
              <a:t>. Pilen går fra venstre mot høyre. Jo lenger mot høyre du kommer i modellen, jo mer egosentrisk/selvopptatt er barnet</a:t>
            </a:r>
          </a:p>
          <a:p>
            <a:endParaRPr lang="nb-NO"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dirty="0" smtClean="0">
                <a:solidFill>
                  <a:schemeClr val="tx1"/>
                </a:solidFill>
                <a:effectLst/>
                <a:latin typeface="+mn-lt"/>
                <a:ea typeface="+mn-ea"/>
                <a:cs typeface="+mn-cs"/>
              </a:rPr>
              <a:t>FELLS for ytterpunktene :</a:t>
            </a:r>
            <a:r>
              <a:rPr lang="nb-NO" dirty="0" smtClean="0"/>
              <a:t> Ikke VENNSKAP ( blir utstøtt) = RISIKOFAKTOR. Vår jobb: hjelpe de med å etablere vennskap.</a:t>
            </a:r>
          </a:p>
          <a:p>
            <a:endParaRPr lang="nb-NO" sz="1200" b="0" i="0" u="none" strike="noStrike" kern="1200" dirty="0" smtClean="0">
              <a:solidFill>
                <a:schemeClr val="tx1"/>
              </a:solidFill>
              <a:effectLst/>
              <a:latin typeface="+mn-lt"/>
              <a:ea typeface="+mn-ea"/>
              <a:cs typeface="+mn-cs"/>
            </a:endParaRPr>
          </a:p>
          <a:p>
            <a:r>
              <a:rPr lang="nb-NO" sz="1200" b="1" i="0" u="none" strike="noStrike" kern="1200" dirty="0" smtClean="0">
                <a:solidFill>
                  <a:schemeClr val="tx1"/>
                </a:solidFill>
                <a:effectLst/>
                <a:latin typeface="+mn-lt"/>
                <a:ea typeface="+mn-ea"/>
                <a:cs typeface="+mn-cs"/>
              </a:rPr>
              <a:t>Gruppe 1 </a:t>
            </a:r>
          </a:p>
          <a:p>
            <a:r>
              <a:rPr lang="nb-NO" sz="1200" b="0" i="0" u="none" strike="noStrike" kern="1200" dirty="0" smtClean="0">
                <a:solidFill>
                  <a:schemeClr val="tx1"/>
                </a:solidFill>
                <a:effectLst/>
                <a:latin typeface="+mn-lt"/>
                <a:ea typeface="+mn-ea"/>
                <a:cs typeface="+mn-cs"/>
              </a:rPr>
              <a:t>Dette utgjør 5-10% av barna</a:t>
            </a:r>
          </a:p>
          <a:p>
            <a:r>
              <a:rPr lang="nb-NO" sz="1200" b="0" i="0" u="none" strike="noStrike" kern="1200" dirty="0" smtClean="0">
                <a:solidFill>
                  <a:schemeClr val="tx1"/>
                </a:solidFill>
                <a:effectLst/>
                <a:latin typeface="+mn-lt"/>
                <a:ea typeface="+mn-ea"/>
                <a:cs typeface="+mn-cs"/>
              </a:rPr>
              <a:t>De er veldig innadvendte, sjenerte</a:t>
            </a:r>
          </a:p>
          <a:p>
            <a:r>
              <a:rPr lang="nb-NO" sz="1200" b="0" i="0" u="none" strike="noStrike" kern="1200" dirty="0" smtClean="0">
                <a:solidFill>
                  <a:schemeClr val="tx1"/>
                </a:solidFill>
                <a:effectLst/>
                <a:latin typeface="+mn-lt"/>
                <a:ea typeface="+mn-ea"/>
                <a:cs typeface="+mn-cs"/>
              </a:rPr>
              <a:t>Hevder ikke seg selv men de tilpasser seg andre altfor mye</a:t>
            </a:r>
          </a:p>
          <a:p>
            <a:r>
              <a:rPr lang="nb-NO" sz="1200" b="0" i="0" u="none" strike="noStrike" kern="1200" dirty="0" smtClean="0">
                <a:solidFill>
                  <a:schemeClr val="tx1"/>
                </a:solidFill>
                <a:effectLst/>
                <a:latin typeface="+mn-lt"/>
                <a:ea typeface="+mn-ea"/>
                <a:cs typeface="+mn-cs"/>
              </a:rPr>
              <a:t>Gjør ikke negative handlinger</a:t>
            </a:r>
          </a:p>
          <a:p>
            <a:r>
              <a:rPr lang="nb-NO" sz="1200" b="0" i="0" u="none" strike="noStrike" kern="1200" dirty="0" smtClean="0">
                <a:solidFill>
                  <a:schemeClr val="tx1"/>
                </a:solidFill>
                <a:effectLst/>
                <a:latin typeface="+mn-lt"/>
                <a:ea typeface="+mn-ea"/>
                <a:cs typeface="+mn-cs"/>
              </a:rPr>
              <a:t>De er sårbare og gråter lett</a:t>
            </a:r>
          </a:p>
          <a:p>
            <a:r>
              <a:rPr lang="nb-NO" sz="1200" b="0" i="0" u="none" strike="noStrike" kern="1200" dirty="0" smtClean="0">
                <a:solidFill>
                  <a:schemeClr val="tx1"/>
                </a:solidFill>
                <a:effectLst/>
                <a:latin typeface="+mn-lt"/>
                <a:ea typeface="+mn-ea"/>
                <a:cs typeface="+mn-cs"/>
              </a:rPr>
              <a:t>De forsvarer seg ikke og blir på en måte pushet rundt</a:t>
            </a:r>
          </a:p>
          <a:p>
            <a:r>
              <a:rPr lang="nb-NO" sz="1200" b="0" i="0" u="none" strike="noStrike" kern="1200" dirty="0" smtClean="0">
                <a:solidFill>
                  <a:schemeClr val="tx1"/>
                </a:solidFill>
                <a:effectLst/>
                <a:latin typeface="+mn-lt"/>
                <a:ea typeface="+mn-ea"/>
                <a:cs typeface="+mn-cs"/>
              </a:rPr>
              <a:t>Høyrisikogruppe for å bli utestengt. Delvis også for å stenge seg selv ute for eksempel ved at de ikke tar kontakt med andre</a:t>
            </a:r>
          </a:p>
          <a:p>
            <a:r>
              <a:rPr lang="nb-NO" sz="1200" b="1" i="0" u="none" strike="noStrike" kern="1200" dirty="0" smtClean="0">
                <a:solidFill>
                  <a:schemeClr val="tx1"/>
                </a:solidFill>
                <a:effectLst/>
                <a:latin typeface="+mn-lt"/>
                <a:ea typeface="+mn-ea"/>
                <a:cs typeface="+mn-cs"/>
              </a:rPr>
              <a:t>GRUPPE 5</a:t>
            </a:r>
          </a:p>
          <a:p>
            <a:r>
              <a:rPr lang="nb-NO" sz="1200" b="0" i="0" u="none" strike="noStrike" kern="1200" dirty="0" smtClean="0">
                <a:solidFill>
                  <a:schemeClr val="tx1"/>
                </a:solidFill>
                <a:effectLst/>
                <a:latin typeface="+mn-lt"/>
                <a:ea typeface="+mn-ea"/>
                <a:cs typeface="+mn-cs"/>
              </a:rPr>
              <a:t>Dette utgjør </a:t>
            </a:r>
            <a:r>
              <a:rPr lang="nb-NO" sz="1200" b="0" i="0" u="none" strike="noStrike" kern="1200" dirty="0" err="1" smtClean="0">
                <a:solidFill>
                  <a:schemeClr val="tx1"/>
                </a:solidFill>
                <a:effectLst/>
                <a:latin typeface="+mn-lt"/>
                <a:ea typeface="+mn-ea"/>
                <a:cs typeface="+mn-cs"/>
              </a:rPr>
              <a:t>ca</a:t>
            </a:r>
            <a:r>
              <a:rPr lang="nb-NO" sz="1200" b="0" i="0" u="none" strike="noStrike" kern="1200" dirty="0" smtClean="0">
                <a:solidFill>
                  <a:schemeClr val="tx1"/>
                </a:solidFill>
                <a:effectLst/>
                <a:latin typeface="+mn-lt"/>
                <a:ea typeface="+mn-ea"/>
                <a:cs typeface="+mn-cs"/>
              </a:rPr>
              <a:t> 5-10% av barna</a:t>
            </a:r>
          </a:p>
          <a:p>
            <a:r>
              <a:rPr lang="nb-NO" sz="1200" b="0" i="0" u="none" strike="noStrike" kern="1200" dirty="0" smtClean="0">
                <a:solidFill>
                  <a:schemeClr val="tx1"/>
                </a:solidFill>
                <a:effectLst/>
                <a:latin typeface="+mn-lt"/>
                <a:ea typeface="+mn-ea"/>
                <a:cs typeface="+mn-cs"/>
              </a:rPr>
              <a:t>De er egosentriske/selvopptatte</a:t>
            </a:r>
          </a:p>
          <a:p>
            <a:r>
              <a:rPr lang="nb-NO" sz="1200" b="0" i="0" u="none" strike="noStrike" kern="1200" dirty="0" smtClean="0">
                <a:solidFill>
                  <a:schemeClr val="tx1"/>
                </a:solidFill>
                <a:effectLst/>
                <a:latin typeface="+mn-lt"/>
                <a:ea typeface="+mn-ea"/>
                <a:cs typeface="+mn-cs"/>
              </a:rPr>
              <a:t>De gjør mange negative handlinger. Graden av negative handlinger stiger bratt i denne gruppen</a:t>
            </a:r>
          </a:p>
          <a:p>
            <a:r>
              <a:rPr lang="nb-NO" sz="1200" b="0" i="0" u="none" strike="noStrike" kern="1200" dirty="0" smtClean="0">
                <a:solidFill>
                  <a:schemeClr val="tx1"/>
                </a:solidFill>
                <a:effectLst/>
                <a:latin typeface="+mn-lt"/>
                <a:ea typeface="+mn-ea"/>
                <a:cs typeface="+mn-cs"/>
              </a:rPr>
              <a:t>De hører lite på andre</a:t>
            </a:r>
          </a:p>
          <a:p>
            <a:endParaRPr lang="nb-NO" sz="1200" b="0" i="0" u="none" strike="noStrike" kern="1200" dirty="0" smtClean="0">
              <a:solidFill>
                <a:schemeClr val="tx1"/>
              </a:solidFill>
              <a:effectLst/>
              <a:latin typeface="+mn-lt"/>
              <a:ea typeface="+mn-ea"/>
              <a:cs typeface="+mn-cs"/>
            </a:endParaRPr>
          </a:p>
          <a:p>
            <a:r>
              <a:rPr lang="nb-NO" sz="1200" b="1" i="0" u="none" strike="noStrike" kern="1200" dirty="0" smtClean="0">
                <a:solidFill>
                  <a:schemeClr val="tx1"/>
                </a:solidFill>
                <a:effectLst/>
                <a:latin typeface="+mn-lt"/>
                <a:ea typeface="+mn-ea"/>
                <a:cs typeface="+mn-cs"/>
              </a:rPr>
              <a:t>Forslag til tiltak for barn i gruppe 1 og 5</a:t>
            </a:r>
          </a:p>
          <a:p>
            <a:r>
              <a:rPr lang="nb-NO" sz="1200" b="0" i="0" u="none" strike="noStrike" kern="1200" dirty="0" smtClean="0">
                <a:solidFill>
                  <a:schemeClr val="tx1"/>
                </a:solidFill>
                <a:effectLst/>
                <a:latin typeface="+mn-lt"/>
                <a:ea typeface="+mn-ea"/>
                <a:cs typeface="+mn-cs"/>
              </a:rPr>
              <a:t>For begge gruppene er dette viktig:</a:t>
            </a:r>
          </a:p>
          <a:p>
            <a:r>
              <a:rPr lang="nb-NO" sz="1200" b="0" i="0" u="none" strike="noStrike" kern="1200" dirty="0" smtClean="0">
                <a:solidFill>
                  <a:schemeClr val="tx1"/>
                </a:solidFill>
                <a:effectLst/>
                <a:latin typeface="+mn-lt"/>
                <a:ea typeface="+mn-ea"/>
                <a:cs typeface="+mn-cs"/>
              </a:rPr>
              <a:t>Må finne ut hvilke barn som befinner seg i ytterpunktene, </a:t>
            </a:r>
            <a:r>
              <a:rPr lang="nb-NO" sz="1200" b="0" i="0" u="none" strike="noStrike" kern="1200" dirty="0" err="1" smtClean="0">
                <a:solidFill>
                  <a:schemeClr val="tx1"/>
                </a:solidFill>
                <a:effectLst/>
                <a:latin typeface="+mn-lt"/>
                <a:ea typeface="+mn-ea"/>
                <a:cs typeface="+mn-cs"/>
              </a:rPr>
              <a:t>f.eks</a:t>
            </a:r>
            <a:r>
              <a:rPr lang="nb-NO" sz="1200" b="0" i="0" u="none" strike="noStrike" kern="1200" dirty="0" smtClean="0">
                <a:solidFill>
                  <a:schemeClr val="tx1"/>
                </a:solidFill>
                <a:effectLst/>
                <a:latin typeface="+mn-lt"/>
                <a:ea typeface="+mn-ea"/>
                <a:cs typeface="+mn-cs"/>
              </a:rPr>
              <a:t> ved å bruke </a:t>
            </a:r>
            <a:r>
              <a:rPr lang="nb-NO" sz="1200" b="0" i="0" u="none" strike="noStrike" kern="1200" dirty="0" smtClean="0">
                <a:solidFill>
                  <a:schemeClr val="tx1"/>
                </a:solidFill>
                <a:effectLst/>
                <a:latin typeface="+mn-lt"/>
                <a:ea typeface="+mn-ea"/>
                <a:cs typeface="+mn-cs"/>
                <a:hlinkClick r:id="rId3"/>
              </a:rPr>
              <a:t>Relasjonsskjema Kari </a:t>
            </a:r>
            <a:r>
              <a:rPr lang="nb-NO" sz="1200" b="0" i="0" u="none" strike="noStrike" kern="1200" dirty="0" err="1" smtClean="0">
                <a:solidFill>
                  <a:schemeClr val="tx1"/>
                </a:solidFill>
                <a:effectLst/>
                <a:latin typeface="+mn-lt"/>
                <a:ea typeface="+mn-ea"/>
                <a:cs typeface="+mn-cs"/>
                <a:hlinkClick r:id="rId3"/>
              </a:rPr>
              <a:t>Pape</a:t>
            </a:r>
            <a:r>
              <a:rPr lang="nb-NO" sz="1200" b="0" i="0" u="none" strike="noStrike" kern="1200" dirty="0" smtClean="0">
                <a:solidFill>
                  <a:schemeClr val="tx1"/>
                </a:solidFill>
                <a:effectLst/>
                <a:latin typeface="+mn-lt"/>
                <a:ea typeface="+mn-ea"/>
                <a:cs typeface="+mn-cs"/>
              </a:rPr>
              <a:t>. Disse barna må hjelpes mer enn de andre</a:t>
            </a:r>
          </a:p>
          <a:p>
            <a:r>
              <a:rPr lang="nb-NO" sz="1200" b="0" i="0" u="none" strike="noStrike" kern="1200" dirty="0" smtClean="0">
                <a:solidFill>
                  <a:schemeClr val="tx1"/>
                </a:solidFill>
                <a:effectLst/>
                <a:latin typeface="+mn-lt"/>
                <a:ea typeface="+mn-ea"/>
                <a:cs typeface="+mn-cs"/>
              </a:rPr>
              <a:t>Jobbe systematisk med banking time. Det er viktig at dette settes inn i et system, ellers er det vanskelig å få til i en hektisk hverdag</a:t>
            </a:r>
          </a:p>
          <a:p>
            <a:r>
              <a:rPr lang="nb-NO" sz="1200" b="0" i="0" u="none" strike="noStrike" kern="1200" dirty="0" smtClean="0">
                <a:solidFill>
                  <a:schemeClr val="tx1"/>
                </a:solidFill>
                <a:effectLst/>
                <a:latin typeface="+mn-lt"/>
                <a:ea typeface="+mn-ea"/>
                <a:cs typeface="+mn-cs"/>
              </a:rPr>
              <a:t>Bygge relasjon og bli kjent med barnet</a:t>
            </a:r>
          </a:p>
          <a:p>
            <a:r>
              <a:rPr lang="nb-NO" sz="1200" b="0" i="0" u="none" strike="noStrike" kern="1200" dirty="0" smtClean="0">
                <a:solidFill>
                  <a:schemeClr val="tx1"/>
                </a:solidFill>
                <a:effectLst/>
                <a:latin typeface="+mn-lt"/>
                <a:ea typeface="+mn-ea"/>
                <a:cs typeface="+mn-cs"/>
              </a:rPr>
              <a:t>Være interessert i dem, være vennlig</a:t>
            </a:r>
          </a:p>
          <a:p>
            <a:r>
              <a:rPr lang="nb-NO" sz="1200" b="0" i="0" u="none" strike="noStrike" kern="1200" dirty="0" smtClean="0">
                <a:solidFill>
                  <a:schemeClr val="tx1"/>
                </a:solidFill>
                <a:effectLst/>
                <a:latin typeface="+mn-lt"/>
                <a:ea typeface="+mn-ea"/>
                <a:cs typeface="+mn-cs"/>
              </a:rPr>
              <a:t>Støtte dem</a:t>
            </a:r>
          </a:p>
          <a:p>
            <a:r>
              <a:rPr lang="nb-NO" sz="1200" b="0" i="0" u="none" strike="noStrike" kern="1200" dirty="0" smtClean="0">
                <a:solidFill>
                  <a:schemeClr val="tx1"/>
                </a:solidFill>
                <a:effectLst/>
                <a:latin typeface="+mn-lt"/>
                <a:ea typeface="+mn-ea"/>
                <a:cs typeface="+mn-cs"/>
              </a:rPr>
              <a:t>Det er viktig å jobbe med alle de sosiale ferdighetene (</a:t>
            </a:r>
            <a:r>
              <a:rPr lang="nb-NO" sz="1200" b="0" i="0" u="none" strike="noStrike" kern="1200" dirty="0" smtClean="0">
                <a:solidFill>
                  <a:schemeClr val="tx1"/>
                </a:solidFill>
                <a:effectLst/>
                <a:latin typeface="+mn-lt"/>
                <a:ea typeface="+mn-ea"/>
                <a:cs typeface="+mn-cs"/>
                <a:hlinkClick r:id="rId4"/>
              </a:rPr>
              <a:t>Emosjonell kompetanse</a:t>
            </a:r>
            <a:r>
              <a:rPr lang="nb-NO" sz="1200" b="0" i="0" u="none" strike="noStrike" kern="1200" dirty="0" smtClean="0">
                <a:solidFill>
                  <a:schemeClr val="tx1"/>
                </a:solidFill>
                <a:effectLst/>
                <a:latin typeface="+mn-lt"/>
                <a:ea typeface="+mn-ea"/>
                <a:cs typeface="+mn-cs"/>
              </a:rPr>
              <a:t>, </a:t>
            </a:r>
            <a:r>
              <a:rPr lang="nb-NO" sz="1200" b="0" i="0" u="none" strike="noStrike" kern="1200" dirty="0" smtClean="0">
                <a:solidFill>
                  <a:schemeClr val="tx1"/>
                </a:solidFill>
                <a:effectLst/>
                <a:latin typeface="+mn-lt"/>
                <a:ea typeface="+mn-ea"/>
                <a:cs typeface="+mn-cs"/>
                <a:hlinkClick r:id="rId5"/>
              </a:rPr>
              <a:t>Empati</a:t>
            </a:r>
            <a:r>
              <a:rPr lang="nb-NO" sz="1200" b="0" i="0" u="none" strike="noStrike" kern="1200" dirty="0" smtClean="0">
                <a:solidFill>
                  <a:schemeClr val="tx1"/>
                </a:solidFill>
                <a:effectLst/>
                <a:latin typeface="+mn-lt"/>
                <a:ea typeface="+mn-ea"/>
                <a:cs typeface="+mn-cs"/>
              </a:rPr>
              <a:t>, </a:t>
            </a:r>
            <a:r>
              <a:rPr lang="nb-NO" sz="1200" b="0" i="0" u="none" strike="noStrike" kern="1200" dirty="0" smtClean="0">
                <a:solidFill>
                  <a:schemeClr val="tx1"/>
                </a:solidFill>
                <a:effectLst/>
                <a:latin typeface="+mn-lt"/>
                <a:ea typeface="+mn-ea"/>
                <a:cs typeface="+mn-cs"/>
                <a:hlinkClick r:id="rId6"/>
              </a:rPr>
              <a:t>Ansvarlighet</a:t>
            </a:r>
            <a:r>
              <a:rPr lang="nb-NO" sz="1200" b="0" i="0" u="none" strike="noStrike" kern="1200" dirty="0" smtClean="0">
                <a:solidFill>
                  <a:schemeClr val="tx1"/>
                </a:solidFill>
                <a:effectLst/>
                <a:latin typeface="+mn-lt"/>
                <a:ea typeface="+mn-ea"/>
                <a:cs typeface="+mn-cs"/>
              </a:rPr>
              <a:t>, </a:t>
            </a:r>
            <a:r>
              <a:rPr lang="nb-NO" sz="1200" b="0" i="0" u="none" strike="noStrike" kern="1200" dirty="0" smtClean="0">
                <a:solidFill>
                  <a:schemeClr val="tx1"/>
                </a:solidFill>
                <a:effectLst/>
                <a:latin typeface="+mn-lt"/>
                <a:ea typeface="+mn-ea"/>
                <a:cs typeface="+mn-cs"/>
                <a:hlinkClick r:id="rId7"/>
              </a:rPr>
              <a:t>Inkludering</a:t>
            </a:r>
            <a:r>
              <a:rPr lang="nb-NO" sz="1200" b="0" i="0" u="none" strike="noStrike" kern="1200" dirty="0" smtClean="0">
                <a:solidFill>
                  <a:schemeClr val="tx1"/>
                </a:solidFill>
                <a:effectLst/>
                <a:latin typeface="+mn-lt"/>
                <a:ea typeface="+mn-ea"/>
                <a:cs typeface="+mn-cs"/>
              </a:rPr>
              <a:t>, </a:t>
            </a:r>
            <a:r>
              <a:rPr lang="nb-NO" sz="1200" b="0" i="0" u="none" strike="noStrike" kern="1200" dirty="0" smtClean="0">
                <a:solidFill>
                  <a:schemeClr val="tx1"/>
                </a:solidFill>
                <a:effectLst/>
                <a:latin typeface="+mn-lt"/>
                <a:ea typeface="+mn-ea"/>
                <a:cs typeface="+mn-cs"/>
                <a:hlinkClick r:id="rId8"/>
              </a:rPr>
              <a:t>Kommunikasjon</a:t>
            </a:r>
            <a:r>
              <a:rPr lang="nb-NO" sz="1200" b="0" i="0" u="none" strike="noStrike" kern="1200" dirty="0" smtClean="0">
                <a:solidFill>
                  <a:schemeClr val="tx1"/>
                </a:solidFill>
                <a:effectLst/>
                <a:latin typeface="+mn-lt"/>
                <a:ea typeface="+mn-ea"/>
                <a:cs typeface="+mn-cs"/>
              </a:rPr>
              <a:t>, </a:t>
            </a:r>
            <a:r>
              <a:rPr lang="nb-NO" sz="1200" b="0" i="0" u="none" strike="noStrike" kern="1200" dirty="0" smtClean="0">
                <a:solidFill>
                  <a:schemeClr val="tx1"/>
                </a:solidFill>
                <a:effectLst/>
                <a:latin typeface="+mn-lt"/>
                <a:ea typeface="+mn-ea"/>
                <a:cs typeface="+mn-cs"/>
                <a:hlinkClick r:id="rId9"/>
              </a:rPr>
              <a:t>Positiv selvhevdelse</a:t>
            </a:r>
            <a:r>
              <a:rPr lang="nb-NO" sz="1200" b="0" i="0" u="none" strike="noStrike" kern="1200" dirty="0" smtClean="0">
                <a:solidFill>
                  <a:schemeClr val="tx1"/>
                </a:solidFill>
                <a:effectLst/>
                <a:latin typeface="+mn-lt"/>
                <a:ea typeface="+mn-ea"/>
                <a:cs typeface="+mn-cs"/>
              </a:rPr>
              <a:t>, </a:t>
            </a:r>
            <a:r>
              <a:rPr lang="nb-NO" sz="1200" b="0" i="0" u="none" strike="noStrike" kern="1200" dirty="0" smtClean="0">
                <a:solidFill>
                  <a:schemeClr val="tx1"/>
                </a:solidFill>
                <a:effectLst/>
                <a:latin typeface="+mn-lt"/>
                <a:ea typeface="+mn-ea"/>
                <a:cs typeface="+mn-cs"/>
                <a:hlinkClick r:id="rId10"/>
              </a:rPr>
              <a:t>Samarbeid</a:t>
            </a:r>
            <a:r>
              <a:rPr lang="nb-NO" sz="1200" b="0" i="0" u="none" strike="noStrike" kern="1200" dirty="0" smtClean="0">
                <a:solidFill>
                  <a:schemeClr val="tx1"/>
                </a:solidFill>
                <a:effectLst/>
                <a:latin typeface="+mn-lt"/>
                <a:ea typeface="+mn-ea"/>
                <a:cs typeface="+mn-cs"/>
              </a:rPr>
              <a:t> og </a:t>
            </a:r>
            <a:r>
              <a:rPr lang="nb-NO" sz="1200" b="0" i="0" u="none" strike="noStrike" kern="1200" dirty="0" smtClean="0">
                <a:solidFill>
                  <a:schemeClr val="tx1"/>
                </a:solidFill>
                <a:effectLst/>
                <a:latin typeface="+mn-lt"/>
                <a:ea typeface="+mn-ea"/>
                <a:cs typeface="+mn-cs"/>
                <a:hlinkClick r:id="rId11"/>
              </a:rPr>
              <a:t>Selvkontroll</a:t>
            </a:r>
            <a:r>
              <a:rPr lang="nb-NO" sz="1200" b="0" i="0" u="none" strike="noStrike" kern="1200" dirty="0" smtClean="0">
                <a:solidFill>
                  <a:schemeClr val="tx1"/>
                </a:solidFill>
                <a:effectLst/>
                <a:latin typeface="+mn-lt"/>
                <a:ea typeface="+mn-ea"/>
                <a:cs typeface="+mn-cs"/>
              </a:rPr>
              <a:t>)</a:t>
            </a:r>
          </a:p>
          <a:p>
            <a:r>
              <a:rPr lang="nb-NO" sz="1200" b="0" i="0" u="none" strike="noStrike" kern="1200" dirty="0" smtClean="0">
                <a:solidFill>
                  <a:schemeClr val="tx1"/>
                </a:solidFill>
                <a:effectLst/>
                <a:latin typeface="+mn-lt"/>
                <a:ea typeface="+mn-ea"/>
                <a:cs typeface="+mn-cs"/>
              </a:rPr>
              <a:t>De stille barna:</a:t>
            </a:r>
          </a:p>
          <a:p>
            <a:pPr lvl="1"/>
            <a:r>
              <a:rPr lang="nb-NO" sz="1200" b="0" i="0" u="none" strike="noStrike" kern="1200" dirty="0" smtClean="0">
                <a:solidFill>
                  <a:schemeClr val="tx1"/>
                </a:solidFill>
                <a:effectLst/>
                <a:latin typeface="+mn-lt"/>
                <a:ea typeface="+mn-ea"/>
                <a:cs typeface="+mn-cs"/>
              </a:rPr>
              <a:t>Ber ikke om noe og bråker ikke. Trenger at vi tar oss tid til å bli kjent med dem. Vi må sikre at de får nok hjelp og oppmerksomhet</a:t>
            </a:r>
          </a:p>
          <a:p>
            <a:pPr lvl="1"/>
            <a:r>
              <a:rPr lang="nb-NO" sz="1200" b="0" i="0" u="none" strike="noStrike" kern="1200" dirty="0" smtClean="0">
                <a:solidFill>
                  <a:schemeClr val="tx1"/>
                </a:solidFill>
                <a:effectLst/>
                <a:latin typeface="+mn-lt"/>
                <a:ea typeface="+mn-ea"/>
                <a:cs typeface="+mn-cs"/>
              </a:rPr>
              <a:t>Banking time kan trygge, løfte og virke stressreduserende. Mange av dem har et høyt innvendig stressnivå</a:t>
            </a:r>
          </a:p>
          <a:p>
            <a:pPr lvl="1"/>
            <a:r>
              <a:rPr lang="nb-NO" sz="1200" b="0" i="0" u="none" strike="noStrike" kern="1200" dirty="0" smtClean="0">
                <a:solidFill>
                  <a:schemeClr val="tx1"/>
                </a:solidFill>
                <a:effectLst/>
                <a:latin typeface="+mn-lt"/>
                <a:ea typeface="+mn-ea"/>
                <a:cs typeface="+mn-cs"/>
              </a:rPr>
              <a:t>Trenger hjelp til å skaffe seg venner. Vi som voksne må tilrettelegge og hjelpe dem inn i vennskap</a:t>
            </a:r>
          </a:p>
          <a:p>
            <a:pPr lvl="1"/>
            <a:r>
              <a:rPr lang="nb-NO" sz="1200" b="0" i="0" u="none" strike="noStrike" kern="1200" dirty="0" smtClean="0">
                <a:solidFill>
                  <a:schemeClr val="tx1"/>
                </a:solidFill>
                <a:effectLst/>
                <a:latin typeface="+mn-lt"/>
                <a:ea typeface="+mn-ea"/>
                <a:cs typeface="+mn-cs"/>
              </a:rPr>
              <a:t>Må få hjelp til </a:t>
            </a:r>
            <a:r>
              <a:rPr lang="nb-NO" sz="1200" b="0" i="0" u="none" strike="noStrike" kern="1200" dirty="0" smtClean="0">
                <a:solidFill>
                  <a:schemeClr val="tx1"/>
                </a:solidFill>
                <a:effectLst/>
                <a:latin typeface="+mn-lt"/>
                <a:ea typeface="+mn-ea"/>
                <a:cs typeface="+mn-cs"/>
                <a:hlinkClick r:id="rId9"/>
              </a:rPr>
              <a:t>selvhevdelse</a:t>
            </a:r>
            <a:endParaRPr lang="nb-NO" sz="1200" b="0" i="0" u="none" strike="noStrike" kern="1200" dirty="0" smtClean="0">
              <a:solidFill>
                <a:schemeClr val="tx1"/>
              </a:solidFill>
              <a:effectLst/>
              <a:latin typeface="+mn-lt"/>
              <a:ea typeface="+mn-ea"/>
              <a:cs typeface="+mn-cs"/>
            </a:endParaRPr>
          </a:p>
          <a:p>
            <a:r>
              <a:rPr lang="nb-NO" sz="1200" b="0" i="0" u="none" strike="noStrike" kern="1200" dirty="0" smtClean="0">
                <a:solidFill>
                  <a:schemeClr val="tx1"/>
                </a:solidFill>
                <a:effectLst/>
                <a:latin typeface="+mn-lt"/>
                <a:ea typeface="+mn-ea"/>
                <a:cs typeface="+mn-cs"/>
              </a:rPr>
              <a:t>De utagerende barna:</a:t>
            </a:r>
          </a:p>
          <a:p>
            <a:pPr lvl="1"/>
            <a:r>
              <a:rPr lang="nb-NO" sz="1200" b="0" i="0" u="none" strike="noStrike" kern="1200" dirty="0" smtClean="0">
                <a:solidFill>
                  <a:schemeClr val="tx1"/>
                </a:solidFill>
                <a:effectLst/>
                <a:latin typeface="+mn-lt"/>
                <a:ea typeface="+mn-ea"/>
                <a:cs typeface="+mn-cs"/>
              </a:rPr>
              <a:t>Vær tett på – ikke unngå dem</a:t>
            </a:r>
          </a:p>
          <a:p>
            <a:pPr lvl="1"/>
            <a:r>
              <a:rPr lang="nb-NO" sz="1200" b="0" i="0" u="none" strike="noStrike" kern="1200" dirty="0" smtClean="0">
                <a:solidFill>
                  <a:schemeClr val="tx1"/>
                </a:solidFill>
                <a:effectLst/>
                <a:latin typeface="+mn-lt"/>
                <a:ea typeface="+mn-ea"/>
                <a:cs typeface="+mn-cs"/>
              </a:rPr>
              <a:t>Bruk mye tid på dem (relasjonsbygging) slik at de faktisk hører på grensene våre</a:t>
            </a:r>
          </a:p>
          <a:p>
            <a:pPr lvl="1"/>
            <a:r>
              <a:rPr lang="nb-NO" sz="1200" b="0" i="0" u="none" strike="noStrike" kern="1200" dirty="0" smtClean="0">
                <a:solidFill>
                  <a:schemeClr val="tx1"/>
                </a:solidFill>
                <a:effectLst/>
                <a:latin typeface="+mn-lt"/>
                <a:ea typeface="+mn-ea"/>
                <a:cs typeface="+mn-cs"/>
              </a:rPr>
              <a:t>Barna trenger hjelp til hvordan de kan være i samspill på en god måte. Vi som voksne må hjelpe til med å skape/legge til rette for gode og gjensidige vennskap</a:t>
            </a:r>
          </a:p>
          <a:p>
            <a:pPr lvl="1"/>
            <a:r>
              <a:rPr lang="nb-NO" sz="1200" b="0" i="0" u="none" strike="noStrike" kern="1200" dirty="0" smtClean="0">
                <a:solidFill>
                  <a:schemeClr val="tx1"/>
                </a:solidFill>
                <a:effectLst/>
                <a:latin typeface="+mn-lt"/>
                <a:ea typeface="+mn-ea"/>
                <a:cs typeface="+mn-cs"/>
              </a:rPr>
              <a:t>Må få hjelp til å hevde seg selv på en positiv måte</a:t>
            </a:r>
          </a:p>
          <a:p>
            <a:endParaRPr lang="nb-NO" sz="1200" b="0" i="0" u="none" strike="noStrike" kern="1200" dirty="0" smtClean="0">
              <a:solidFill>
                <a:schemeClr val="tx1"/>
              </a:solidFill>
              <a:effectLst/>
              <a:latin typeface="+mn-lt"/>
              <a:ea typeface="+mn-ea"/>
              <a:cs typeface="+mn-cs"/>
            </a:endParaRPr>
          </a:p>
          <a:p>
            <a:endParaRPr lang="nb-NO" sz="1200" b="0" i="0" u="none" strike="noStrike"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18</a:t>
            </a:fld>
            <a:endParaRPr lang="nb-NO"/>
          </a:p>
        </p:txBody>
      </p:sp>
    </p:spTree>
    <p:extLst>
      <p:ext uri="{BB962C8B-B14F-4D97-AF65-F5344CB8AC3E}">
        <p14:creationId xmlns:p14="http://schemas.microsoft.com/office/powerpoint/2010/main" val="494668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19</a:t>
            </a:fld>
            <a:endParaRPr lang="nb-NO"/>
          </a:p>
        </p:txBody>
      </p:sp>
    </p:spTree>
    <p:extLst>
      <p:ext uri="{BB962C8B-B14F-4D97-AF65-F5344CB8AC3E}">
        <p14:creationId xmlns:p14="http://schemas.microsoft.com/office/powerpoint/2010/main" val="5672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solidFill>
                  <a:srgbClr val="FF0000"/>
                </a:solidFill>
              </a:rPr>
              <a:t>Være Sammen er kompetanseutvikling i barnehagen</a:t>
            </a:r>
            <a:r>
              <a:rPr lang="nb-NO" baseline="0" dirty="0" smtClean="0">
                <a:solidFill>
                  <a:srgbClr val="FF0000"/>
                </a:solidFill>
              </a:rPr>
              <a:t> . Målet er å heve kompetansen til alle ansatte i barnehagen, slik at kvaliteten i det daglige arbeidet med barna styrkes.  I dette arbeidet er det sterkt fokus på hvordan hver barnehage tar teoriene i bruk ---- det vil si fra kunnskap til handling. </a:t>
            </a:r>
            <a:endParaRPr lang="nb-NO" dirty="0">
              <a:solidFill>
                <a:srgbClr val="FF0000"/>
              </a:solidFill>
            </a:endParaRPr>
          </a:p>
        </p:txBody>
      </p:sp>
      <p:sp>
        <p:nvSpPr>
          <p:cNvPr id="4" name="Plassholder for lysbildenummer 3"/>
          <p:cNvSpPr>
            <a:spLocks noGrp="1"/>
          </p:cNvSpPr>
          <p:nvPr>
            <p:ph type="sldNum" sz="quarter" idx="10"/>
          </p:nvPr>
        </p:nvSpPr>
        <p:spPr/>
        <p:txBody>
          <a:bodyPr/>
          <a:lstStyle/>
          <a:p>
            <a:fld id="{8EE4DBDA-323C-4B75-8695-6C36EF17DB99}" type="slidenum">
              <a:rPr lang="nb-NO" smtClean="0"/>
              <a:t>2</a:t>
            </a:fld>
            <a:endParaRPr lang="nb-NO"/>
          </a:p>
        </p:txBody>
      </p:sp>
    </p:spTree>
    <p:extLst>
      <p:ext uri="{BB962C8B-B14F-4D97-AF65-F5344CB8AC3E}">
        <p14:creationId xmlns:p14="http://schemas.microsoft.com/office/powerpoint/2010/main" val="929296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kern="1200" dirty="0" smtClean="0">
                <a:solidFill>
                  <a:schemeClr val="tx1"/>
                </a:solidFill>
                <a:effectLst/>
                <a:latin typeface="+mn-lt"/>
                <a:ea typeface="+mn-ea"/>
                <a:cs typeface="+mn-cs"/>
              </a:rPr>
              <a:t>SIP-modellen</a:t>
            </a:r>
          </a:p>
          <a:p>
            <a:r>
              <a:rPr lang="nb-NO" dirty="0" smtClean="0">
                <a:effectLst/>
              </a:rPr>
              <a:t>Et hovedtema i SIP-modellen er å beskrive og forstå barns sosiale kognisjon i kommunikasjon med andre, og hvilke faktorer som påvirker denne. Kognisjon er et fellesord som kan handle om prosesser som persepsjon (sanseoppfatning), oppmerksomhet, forestillingsvirksomhet, hukommelse, begrepsdanning, språk, bedømming, resonnering og problemløsning.</a:t>
            </a:r>
          </a:p>
          <a:p>
            <a:r>
              <a:rPr lang="nb-NO" sz="1200" b="0" i="0" kern="1200" dirty="0" smtClean="0">
                <a:solidFill>
                  <a:schemeClr val="tx1"/>
                </a:solidFill>
                <a:effectLst/>
                <a:latin typeface="+mn-lt"/>
                <a:ea typeface="+mn-ea"/>
                <a:cs typeface="+mn-cs"/>
              </a:rPr>
              <a:t>Modellen hjelper oss til å beskrive og forstå barns tilpasning til andre. Den beskriver hvordan kommunikasjon gjennom kompliserte kommunikasjonsprosesser påvirker hjernen. Hele modellen handler om hvordan en hjerne virker, og en sip-</a:t>
            </a:r>
            <a:r>
              <a:rPr lang="nb-NO" sz="1200" b="0" i="0" kern="1200" dirty="0" err="1" smtClean="0">
                <a:solidFill>
                  <a:schemeClr val="tx1"/>
                </a:solidFill>
                <a:effectLst/>
                <a:latin typeface="+mn-lt"/>
                <a:ea typeface="+mn-ea"/>
                <a:cs typeface="+mn-cs"/>
              </a:rPr>
              <a:t>model</a:t>
            </a:r>
            <a:r>
              <a:rPr lang="nb-NO" sz="1200" b="0" i="0" kern="1200" dirty="0" smtClean="0">
                <a:solidFill>
                  <a:schemeClr val="tx1"/>
                </a:solidFill>
                <a:effectLst/>
                <a:latin typeface="+mn-lt"/>
                <a:ea typeface="+mn-ea"/>
                <a:cs typeface="+mn-cs"/>
              </a:rPr>
              <a:t> er på et vis «inne i hjernen» til en person. Gjennom sip-modellen kan vi forstå hvorfor noen barn utfører negative handlinger, og hjelpe barnet med å lagre gode opplevelser og minner i databasen, slik at det blir best mulig rustet for livet.</a:t>
            </a:r>
          </a:p>
          <a:p>
            <a:r>
              <a:rPr lang="nb-NO" sz="1200" b="0" i="0" kern="1200" dirty="0" smtClean="0">
                <a:solidFill>
                  <a:schemeClr val="tx1"/>
                </a:solidFill>
                <a:effectLst/>
                <a:latin typeface="+mn-lt"/>
                <a:ea typeface="+mn-ea"/>
                <a:cs typeface="+mn-cs"/>
              </a:rPr>
              <a:t>Du finner nærmere forklaring av SIP-modellen i videoen «Hvordan forebygge og redusere mobbing» nedenfor (NB! Starter 20 min ut i videoen) og under «Nyttige dokumenter til nedlasting» nedenfor.</a:t>
            </a:r>
          </a:p>
          <a:p>
            <a:endParaRPr lang="nb-NO" dirty="0" smtClean="0">
              <a:effectLst/>
            </a:endParaRPr>
          </a:p>
          <a:p>
            <a:r>
              <a:rPr lang="nb-NO" sz="1200" b="0" i="0" kern="1200" dirty="0" smtClean="0">
                <a:solidFill>
                  <a:schemeClr val="tx1"/>
                </a:solidFill>
                <a:effectLst/>
                <a:latin typeface="+mn-lt"/>
                <a:ea typeface="+mn-ea"/>
                <a:cs typeface="+mn-cs"/>
              </a:rPr>
              <a:t/>
            </a:r>
            <a:br>
              <a:rPr lang="nb-NO" sz="1200" b="0" i="0" kern="1200" dirty="0" smtClean="0">
                <a:solidFill>
                  <a:schemeClr val="tx1"/>
                </a:solidFill>
                <a:effectLst/>
                <a:latin typeface="+mn-lt"/>
                <a:ea typeface="+mn-ea"/>
                <a:cs typeface="+mn-cs"/>
              </a:rPr>
            </a:br>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20</a:t>
            </a:fld>
            <a:endParaRPr lang="nb-NO"/>
          </a:p>
        </p:txBody>
      </p:sp>
    </p:spTree>
    <p:extLst>
      <p:ext uri="{BB962C8B-B14F-4D97-AF65-F5344CB8AC3E}">
        <p14:creationId xmlns:p14="http://schemas.microsoft.com/office/powerpoint/2010/main" val="3322360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21</a:t>
            </a:fld>
            <a:endParaRPr lang="nb-NO"/>
          </a:p>
        </p:txBody>
      </p:sp>
    </p:spTree>
    <p:extLst>
      <p:ext uri="{BB962C8B-B14F-4D97-AF65-F5344CB8AC3E}">
        <p14:creationId xmlns:p14="http://schemas.microsoft.com/office/powerpoint/2010/main" val="231133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22</a:t>
            </a:fld>
            <a:endParaRPr lang="nb-NO"/>
          </a:p>
        </p:txBody>
      </p:sp>
    </p:spTree>
    <p:extLst>
      <p:ext uri="{BB962C8B-B14F-4D97-AF65-F5344CB8AC3E}">
        <p14:creationId xmlns:p14="http://schemas.microsoft.com/office/powerpoint/2010/main" val="3426813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23</a:t>
            </a:fld>
            <a:endParaRPr lang="nb-NO"/>
          </a:p>
        </p:txBody>
      </p:sp>
    </p:spTree>
    <p:extLst>
      <p:ext uri="{BB962C8B-B14F-4D97-AF65-F5344CB8AC3E}">
        <p14:creationId xmlns:p14="http://schemas.microsoft.com/office/powerpoint/2010/main" val="3557568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24</a:t>
            </a:fld>
            <a:endParaRPr lang="nb-NO"/>
          </a:p>
        </p:txBody>
      </p:sp>
    </p:spTree>
    <p:extLst>
      <p:ext uri="{BB962C8B-B14F-4D97-AF65-F5344CB8AC3E}">
        <p14:creationId xmlns:p14="http://schemas.microsoft.com/office/powerpoint/2010/main" val="3080397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25</a:t>
            </a:fld>
            <a:endParaRPr lang="nb-NO"/>
          </a:p>
        </p:txBody>
      </p:sp>
    </p:spTree>
    <p:extLst>
      <p:ext uri="{BB962C8B-B14F-4D97-AF65-F5344CB8AC3E}">
        <p14:creationId xmlns:p14="http://schemas.microsoft.com/office/powerpoint/2010/main" val="565421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Utestenging krever en avansert hjerne, derfor skjer ikke det før de er rundt 5 år</a:t>
            </a:r>
            <a:r>
              <a:rPr lang="nb-NO" b="1" baseline="0" dirty="0" smtClean="0"/>
              <a:t>. Selv om barn kan lykkes med dette i tidlig alder, kan de bli gjennomskuet i eldre alder.</a:t>
            </a:r>
          </a:p>
          <a:p>
            <a:endParaRPr lang="nb-NO" b="1" baseline="0" dirty="0" smtClean="0"/>
          </a:p>
          <a:p>
            <a:r>
              <a:rPr lang="nb-NO" b="0" baseline="0" dirty="0" smtClean="0"/>
              <a:t>A: «populær / høy status – IKKE det samme som å bli likt!!</a:t>
            </a:r>
          </a:p>
          <a:p>
            <a:r>
              <a:rPr lang="nb-NO" b="0" baseline="0" dirty="0" smtClean="0"/>
              <a:t>B: medløperne (i skolen)  - i skolen forteller </a:t>
            </a:r>
            <a:r>
              <a:rPr lang="nb-NO" b="0" baseline="0" dirty="0" err="1" smtClean="0"/>
              <a:t>B`ene</a:t>
            </a:r>
            <a:r>
              <a:rPr lang="nb-NO" b="0" baseline="0" dirty="0" smtClean="0"/>
              <a:t> at de egentlig er i mot det, men de tørr ikke si ifra. Redde for selv å bli en c. NOEN er med på ting de ikke vil.</a:t>
            </a:r>
          </a:p>
          <a:p>
            <a:r>
              <a:rPr lang="nb-NO" b="0" baseline="0" dirty="0" smtClean="0"/>
              <a:t>C: en som bli utestengt.</a:t>
            </a:r>
          </a:p>
          <a:p>
            <a:endParaRPr lang="nb-NO" b="0" baseline="0" dirty="0" smtClean="0"/>
          </a:p>
          <a:p>
            <a:r>
              <a:rPr lang="nb-NO" b="0" baseline="0" dirty="0" smtClean="0"/>
              <a:t>A+B: belønningen er TILHØRIGHETEN som oppstår mellom a + b. Jo sterkere utestengelsen av C er , jo sterkere blir tilhørigheten mellom </a:t>
            </a:r>
            <a:r>
              <a:rPr lang="nb-NO" b="0" baseline="0" dirty="0" err="1" smtClean="0"/>
              <a:t>a+b</a:t>
            </a:r>
            <a:r>
              <a:rPr lang="nb-NO" b="0" baseline="0" dirty="0" smtClean="0"/>
              <a:t>.</a:t>
            </a:r>
          </a:p>
          <a:p>
            <a:r>
              <a:rPr lang="nb-NO" b="0" baseline="0" dirty="0" smtClean="0"/>
              <a:t>MAKT og STATUS er sterke drivere i utestengelsen og er en sterk forklaring til hvorfor utestengelse skjer.</a:t>
            </a:r>
          </a:p>
          <a:p>
            <a:endParaRPr lang="nb-NO" b="0" baseline="0" dirty="0" smtClean="0"/>
          </a:p>
          <a:p>
            <a:r>
              <a:rPr lang="nb-NO" b="0" baseline="0" dirty="0" smtClean="0"/>
              <a:t>Hvordan går det med de som er C?</a:t>
            </a:r>
          </a:p>
          <a:p>
            <a:pPr marL="171450" indent="-171450">
              <a:buFontTx/>
              <a:buChar char="-"/>
            </a:pPr>
            <a:r>
              <a:rPr lang="nb-NO" b="0" baseline="0" dirty="0" smtClean="0"/>
              <a:t>Dårlig selvbilde, veldig triste ( elde barn- depresjon).</a:t>
            </a:r>
          </a:p>
          <a:p>
            <a:pPr marL="171450" indent="-171450">
              <a:buFontTx/>
              <a:buChar char="-"/>
            </a:pPr>
            <a:r>
              <a:rPr lang="nb-NO" b="0" baseline="0" dirty="0" smtClean="0"/>
              <a:t> Sosial angst: redde for å gå inn i sosiale relasjoner- redd for å bli avvist:</a:t>
            </a:r>
          </a:p>
          <a:p>
            <a:pPr marL="171450" indent="-171450">
              <a:buFontTx/>
              <a:buChar char="-"/>
            </a:pPr>
            <a:r>
              <a:rPr lang="nb-NO" b="0" baseline="0" dirty="0" smtClean="0"/>
              <a:t> </a:t>
            </a:r>
            <a:r>
              <a:rPr lang="nb-NO" b="1" baseline="0" dirty="0" smtClean="0"/>
              <a:t>stenger ute seg selv.</a:t>
            </a:r>
          </a:p>
          <a:p>
            <a:endParaRPr lang="nb-NO" b="0" baseline="0" dirty="0" smtClean="0"/>
          </a:p>
          <a:p>
            <a:r>
              <a:rPr lang="nb-NO" b="0" baseline="0" dirty="0" smtClean="0"/>
              <a:t>Forskning viser at hvis C har EN venn  , så går det bra allikevel! Trøbbelet begynner når C ikke har noen venner!</a:t>
            </a:r>
          </a:p>
          <a:p>
            <a:endParaRPr lang="nb-NO" b="0" baseline="0" dirty="0" smtClean="0"/>
          </a:p>
          <a:p>
            <a:r>
              <a:rPr lang="nb-NO" b="1" baseline="0" dirty="0" smtClean="0"/>
              <a:t>Hva gjør vi voksne i slike saker?</a:t>
            </a:r>
          </a:p>
          <a:p>
            <a:pPr marL="171450" indent="-171450">
              <a:buFontTx/>
              <a:buChar char="-"/>
            </a:pPr>
            <a:r>
              <a:rPr lang="nb-NO" b="0" baseline="0" dirty="0" smtClean="0"/>
              <a:t>Samle gruppa som er involvert</a:t>
            </a:r>
          </a:p>
          <a:p>
            <a:pPr marL="171450" indent="-171450">
              <a:buFontTx/>
              <a:buChar char="-"/>
            </a:pPr>
            <a:r>
              <a:rPr lang="nb-NO" b="0" baseline="0" dirty="0" smtClean="0"/>
              <a:t>De voksne forteller hva de har sett, at det ikke er lov og greit</a:t>
            </a:r>
          </a:p>
          <a:p>
            <a:pPr marL="171450" indent="-171450">
              <a:buFontTx/>
              <a:buChar char="-"/>
            </a:pPr>
            <a:r>
              <a:rPr lang="nb-NO" b="0" baseline="0" dirty="0" smtClean="0"/>
              <a:t>Så skal de som er involvert fortelle hva de har opplevd i situasjonen</a:t>
            </a:r>
          </a:p>
          <a:p>
            <a:pPr marL="171450" indent="-171450">
              <a:buFontTx/>
              <a:buChar char="-"/>
            </a:pPr>
            <a:r>
              <a:rPr lang="nb-NO" b="0" baseline="0" dirty="0" smtClean="0"/>
              <a:t>Kan hende voksne må hjelpe c å sette ord på / snakke for ut fra det en har ev sett,</a:t>
            </a:r>
          </a:p>
          <a:p>
            <a:pPr marL="171450" indent="-171450">
              <a:buFontTx/>
              <a:buChar char="-"/>
            </a:pPr>
            <a:endParaRPr lang="nb-NO" b="0" baseline="0" dirty="0" smtClean="0"/>
          </a:p>
          <a:p>
            <a:pPr marL="0" indent="0">
              <a:buFontTx/>
              <a:buNone/>
            </a:pPr>
            <a:r>
              <a:rPr lang="nb-NO" b="0" baseline="0" dirty="0" smtClean="0"/>
              <a:t>Neste runde:</a:t>
            </a:r>
          </a:p>
          <a:p>
            <a:pPr marL="171450" indent="-171450">
              <a:buFontTx/>
              <a:buChar char="-"/>
            </a:pPr>
            <a:r>
              <a:rPr lang="nb-NO" b="0" baseline="0" dirty="0" smtClean="0"/>
              <a:t>Forklare hvordan det skal være fremover, det vi si beskrive gode handlingsstrategier for barna</a:t>
            </a:r>
          </a:p>
          <a:p>
            <a:pPr marL="171450" indent="-171450">
              <a:buFontTx/>
              <a:buChar char="-"/>
            </a:pPr>
            <a:r>
              <a:rPr lang="nb-NO" b="0" baseline="0" dirty="0" err="1" smtClean="0"/>
              <a:t>F.eks</a:t>
            </a:r>
            <a:r>
              <a:rPr lang="nb-NO" b="0" baseline="0" dirty="0" smtClean="0"/>
              <a:t> bruke speilingsteorien. Hvordan ville du likt…… hvis……. ( voksne </a:t>
            </a:r>
            <a:r>
              <a:rPr lang="nb-NO" b="0" baseline="0" dirty="0" err="1" smtClean="0"/>
              <a:t>hjlper</a:t>
            </a:r>
            <a:r>
              <a:rPr lang="nb-NO" b="0" baseline="0" dirty="0" smtClean="0"/>
              <a:t> ev til)</a:t>
            </a:r>
          </a:p>
          <a:p>
            <a:pPr marL="171450" indent="-171450">
              <a:buFontTx/>
              <a:buChar char="-"/>
            </a:pPr>
            <a:endParaRPr lang="nb-NO" b="0" baseline="0" dirty="0" smtClean="0"/>
          </a:p>
          <a:p>
            <a:pPr marL="0" indent="0">
              <a:buFontTx/>
              <a:buNone/>
            </a:pPr>
            <a:r>
              <a:rPr lang="nb-NO" b="1" baseline="0" dirty="0" smtClean="0"/>
              <a:t>Forespeilingsteorien:</a:t>
            </a:r>
          </a:p>
          <a:p>
            <a:pPr marL="171450" indent="-171450">
              <a:buFontTx/>
              <a:buChar char="-"/>
            </a:pPr>
            <a:r>
              <a:rPr lang="nb-NO" b="0" baseline="0" dirty="0" smtClean="0"/>
              <a:t>Neste gang dere er i den leken, hvordan skal dere da få alle med i leken?</a:t>
            </a:r>
          </a:p>
          <a:p>
            <a:pPr marL="171450" indent="-171450">
              <a:buFontTx/>
              <a:buChar char="-"/>
            </a:pPr>
            <a:r>
              <a:rPr lang="nb-NO" b="0" baseline="0" dirty="0" smtClean="0"/>
              <a:t>Så samle de voksne på gruppa og fortelle hva jeg gjort. Gjorde jeg det riktig?</a:t>
            </a:r>
          </a:p>
          <a:p>
            <a:pPr marL="0" indent="0">
              <a:buFontTx/>
              <a:buNone/>
            </a:pPr>
            <a:endParaRPr lang="nb-NO" b="0" baseline="0" dirty="0" smtClean="0"/>
          </a:p>
          <a:p>
            <a:pPr marL="0" indent="0">
              <a:buFontTx/>
              <a:buNone/>
            </a:pPr>
            <a:r>
              <a:rPr lang="nb-NO" b="0" baseline="0" dirty="0" smtClean="0"/>
              <a:t>Det beste forebyggingsarbeidet er å være </a:t>
            </a:r>
            <a:r>
              <a:rPr lang="nb-NO" b="1" baseline="0" dirty="0" smtClean="0"/>
              <a:t>autoritativ: </a:t>
            </a:r>
            <a:r>
              <a:rPr lang="nb-NO" b="0" baseline="0" dirty="0" smtClean="0"/>
              <a:t>se, observer, vær sensitiv, bland deg inn, spør. Det motsatte: VÆRE FJÆRN!</a:t>
            </a:r>
          </a:p>
          <a:p>
            <a:pPr marL="0" indent="0">
              <a:buFontTx/>
              <a:buNone/>
            </a:pPr>
            <a:endParaRPr lang="nb-NO" b="0" baseline="0" dirty="0" smtClean="0"/>
          </a:p>
          <a:p>
            <a:pPr marL="0" indent="0">
              <a:buFontTx/>
              <a:buNone/>
            </a:pPr>
            <a:r>
              <a:rPr lang="nb-NO" b="0" baseline="0" dirty="0" smtClean="0"/>
              <a:t>UTESTENGING skjer i frileken. Hvor fri skal leken egentlig være?</a:t>
            </a:r>
          </a:p>
          <a:p>
            <a:pPr marL="0" indent="0">
              <a:buFontTx/>
              <a:buNone/>
            </a:pPr>
            <a:endParaRPr lang="nb-NO" b="0" baseline="0" dirty="0" smtClean="0"/>
          </a:p>
          <a:p>
            <a:pPr marL="0" indent="0">
              <a:buFontTx/>
              <a:buNone/>
            </a:pPr>
            <a:endParaRPr lang="nb-NO" b="0" baseline="0" dirty="0" smtClean="0"/>
          </a:p>
          <a:p>
            <a:pPr marL="0" indent="0">
              <a:buFontTx/>
              <a:buNone/>
            </a:pPr>
            <a:endParaRPr lang="nb-NO" b="0" baseline="0" dirty="0" smtClean="0"/>
          </a:p>
          <a:p>
            <a:endParaRPr lang="nb-NO" b="0" baseline="0" dirty="0" smtClean="0"/>
          </a:p>
          <a:p>
            <a:endParaRPr lang="nb-NO" b="0" baseline="0" dirty="0" smtClean="0"/>
          </a:p>
          <a:p>
            <a:endParaRPr lang="nb-NO" b="0" baseline="0" dirty="0" smtClean="0"/>
          </a:p>
        </p:txBody>
      </p:sp>
      <p:sp>
        <p:nvSpPr>
          <p:cNvPr id="4" name="Plassholder for lysbildenummer 3"/>
          <p:cNvSpPr>
            <a:spLocks noGrp="1"/>
          </p:cNvSpPr>
          <p:nvPr>
            <p:ph type="sldNum" sz="quarter" idx="10"/>
          </p:nvPr>
        </p:nvSpPr>
        <p:spPr/>
        <p:txBody>
          <a:bodyPr/>
          <a:lstStyle/>
          <a:p>
            <a:fld id="{8EE4DBDA-323C-4B75-8695-6C36EF17DB99}" type="slidenum">
              <a:rPr lang="nb-NO" smtClean="0"/>
              <a:t>26</a:t>
            </a:fld>
            <a:endParaRPr lang="nb-NO"/>
          </a:p>
        </p:txBody>
      </p:sp>
    </p:spTree>
    <p:extLst>
      <p:ext uri="{BB962C8B-B14F-4D97-AF65-F5344CB8AC3E}">
        <p14:creationId xmlns:p14="http://schemas.microsoft.com/office/powerpoint/2010/main" val="3276389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27</a:t>
            </a:fld>
            <a:endParaRPr lang="nb-NO"/>
          </a:p>
        </p:txBody>
      </p:sp>
    </p:spTree>
    <p:extLst>
      <p:ext uri="{BB962C8B-B14F-4D97-AF65-F5344CB8AC3E}">
        <p14:creationId xmlns:p14="http://schemas.microsoft.com/office/powerpoint/2010/main" val="409057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28</a:t>
            </a:fld>
            <a:endParaRPr lang="nb-NO"/>
          </a:p>
        </p:txBody>
      </p:sp>
    </p:spTree>
    <p:extLst>
      <p:ext uri="{BB962C8B-B14F-4D97-AF65-F5344CB8AC3E}">
        <p14:creationId xmlns:p14="http://schemas.microsoft.com/office/powerpoint/2010/main" val="3797608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solidFill>
                  <a:schemeClr val="tx1"/>
                </a:solidFill>
              </a:rPr>
              <a:t>Forskning</a:t>
            </a:r>
            <a:r>
              <a:rPr lang="nb-NO" sz="1200" baseline="0" dirty="0" smtClean="0">
                <a:solidFill>
                  <a:schemeClr val="tx1"/>
                </a:solidFill>
              </a:rPr>
              <a:t> viser at tidlig negativ atferd kan bety utvikling av mer negativ atferd ved økende alder ( </a:t>
            </a:r>
            <a:r>
              <a:rPr lang="nb-NO" sz="1200" baseline="0" dirty="0" err="1" smtClean="0">
                <a:solidFill>
                  <a:schemeClr val="tx1"/>
                </a:solidFill>
              </a:rPr>
              <a:t>Loeber</a:t>
            </a:r>
            <a:r>
              <a:rPr lang="nb-NO" sz="1200" baseline="0" dirty="0" smtClean="0">
                <a:solidFill>
                  <a:schemeClr val="tx1"/>
                </a:solidFill>
              </a:rPr>
              <a:t> og </a:t>
            </a:r>
            <a:r>
              <a:rPr lang="nb-NO" sz="1200" baseline="0" dirty="0" err="1" smtClean="0">
                <a:solidFill>
                  <a:schemeClr val="tx1"/>
                </a:solidFill>
              </a:rPr>
              <a:t>Farrington</a:t>
            </a:r>
            <a:r>
              <a:rPr lang="nb-NO" sz="1200" baseline="0" dirty="0" smtClean="0">
                <a:solidFill>
                  <a:schemeClr val="tx1"/>
                </a:solidFill>
              </a:rPr>
              <a:t>, 1999; </a:t>
            </a:r>
            <a:r>
              <a:rPr lang="nb-NO" sz="1200" baseline="0" dirty="0" err="1" smtClean="0">
                <a:solidFill>
                  <a:schemeClr val="tx1"/>
                </a:solidFill>
              </a:rPr>
              <a:t>Tremblay</a:t>
            </a:r>
            <a:r>
              <a:rPr lang="nb-NO" sz="1200" baseline="0" dirty="0" smtClean="0">
                <a:solidFill>
                  <a:schemeClr val="tx1"/>
                </a:solidFill>
              </a:rPr>
              <a:t> , 2010). Denne aggressive atferden må avlæres eller </a:t>
            </a:r>
            <a:r>
              <a:rPr lang="nb-NO" sz="1200" baseline="0" dirty="0" err="1" smtClean="0">
                <a:solidFill>
                  <a:schemeClr val="tx1"/>
                </a:solidFill>
              </a:rPr>
              <a:t>omlæres</a:t>
            </a:r>
            <a:r>
              <a:rPr lang="nb-NO" sz="1200" baseline="0" dirty="0" smtClean="0">
                <a:solidFill>
                  <a:schemeClr val="tx1"/>
                </a:solidFill>
              </a:rPr>
              <a:t> ( </a:t>
            </a:r>
            <a:r>
              <a:rPr lang="nb-NO" sz="1200" baseline="0" dirty="0" err="1" smtClean="0">
                <a:solidFill>
                  <a:schemeClr val="tx1"/>
                </a:solidFill>
              </a:rPr>
              <a:t>Tremblay</a:t>
            </a:r>
            <a:r>
              <a:rPr lang="nb-NO" sz="1200" baseline="0" dirty="0" smtClean="0">
                <a:solidFill>
                  <a:schemeClr val="tx1"/>
                </a:solidFill>
              </a:rPr>
              <a:t>, 2010) . Denne </a:t>
            </a:r>
            <a:r>
              <a:rPr lang="nb-NO" sz="1200" baseline="0" dirty="0" err="1" smtClean="0">
                <a:solidFill>
                  <a:schemeClr val="tx1"/>
                </a:solidFill>
              </a:rPr>
              <a:t>omlæringen</a:t>
            </a:r>
            <a:r>
              <a:rPr lang="nb-NO" sz="1200" baseline="0" dirty="0" smtClean="0">
                <a:solidFill>
                  <a:schemeClr val="tx1"/>
                </a:solidFill>
              </a:rPr>
              <a:t> foregår i barnets samspill med miljøet. Foreldrene har en selvsagt rolle i dette, men barnehagen er en viktig arena for omlæring av barnets </a:t>
            </a:r>
            <a:r>
              <a:rPr lang="nb-NO" sz="1200" baseline="0" dirty="0" err="1" smtClean="0">
                <a:solidFill>
                  <a:schemeClr val="tx1"/>
                </a:solidFill>
              </a:rPr>
              <a:t>aggresive</a:t>
            </a:r>
            <a:r>
              <a:rPr lang="nb-NO" sz="1200" baseline="0" dirty="0" smtClean="0">
                <a:solidFill>
                  <a:schemeClr val="tx1"/>
                </a:solidFill>
              </a:rPr>
              <a:t> atferd, Omlæringen innebærer at barnet må utvikle mer konstruktive måter å løse sine utfordringer på enn ved utøvelse av negative handlinger. De voksnes rolle blir å hjelpe barnet til å gjøre gode valg i ulike situasjoner , og å være varme og tydelige voksne. </a:t>
            </a:r>
          </a:p>
          <a:p>
            <a:endParaRPr lang="nb-NO" sz="1200" baseline="0" dirty="0" smtClean="0">
              <a:solidFill>
                <a:schemeClr val="tx1"/>
              </a:solidFill>
            </a:endParaRPr>
          </a:p>
          <a:p>
            <a:r>
              <a:rPr lang="nb-NO" sz="1200" baseline="0" dirty="0" smtClean="0">
                <a:solidFill>
                  <a:schemeClr val="tx1"/>
                </a:solidFill>
              </a:rPr>
              <a:t>Innagerende og utagerende atferd. Nordahl og andre (2005) sier at omfanget er relativt likt. Utagerende atferd forstyrrer mest i gruppesammenheng og har fått størst oppmerksomhet, men innagerende atferd vil kunne forstyrre eller hemme sosial samhandling mellom barn og mellom barn og voksne. </a:t>
            </a:r>
          </a:p>
          <a:p>
            <a:endParaRPr lang="nb-NO" sz="1200" baseline="0" dirty="0" smtClean="0">
              <a:solidFill>
                <a:schemeClr val="tx1"/>
              </a:solidFill>
            </a:endParaRPr>
          </a:p>
          <a:p>
            <a:r>
              <a:rPr lang="nb-NO" sz="1200" baseline="0" dirty="0" smtClean="0">
                <a:solidFill>
                  <a:schemeClr val="tx1"/>
                </a:solidFill>
              </a:rPr>
              <a:t>Definisjon av aggresjon = Aggresjon er negative handlinger utført med en intensjon om å skade andre ( </a:t>
            </a:r>
            <a:r>
              <a:rPr lang="nb-NO" sz="1200" baseline="0" dirty="0" err="1" smtClean="0">
                <a:solidFill>
                  <a:schemeClr val="tx1"/>
                </a:solidFill>
              </a:rPr>
              <a:t>Aronson</a:t>
            </a:r>
            <a:r>
              <a:rPr lang="nb-NO" sz="1200" baseline="0" dirty="0" smtClean="0">
                <a:solidFill>
                  <a:schemeClr val="tx1"/>
                </a:solidFill>
              </a:rPr>
              <a:t>, 2004)</a:t>
            </a:r>
          </a:p>
          <a:p>
            <a:r>
              <a:rPr lang="nb-NO" sz="1200" baseline="0" dirty="0" smtClean="0">
                <a:solidFill>
                  <a:schemeClr val="tx1"/>
                </a:solidFill>
              </a:rPr>
              <a:t>Sinne er et begrep som brukes i tilknytning til aggresjon. Det går an å skille mellom sinne og aggresjon ved å si at sinne handler om følelser , mens aggresjon også inkluderer en negativ handling. </a:t>
            </a:r>
          </a:p>
          <a:p>
            <a:r>
              <a:rPr lang="nb-NO" sz="1200" baseline="0" dirty="0" smtClean="0">
                <a:solidFill>
                  <a:schemeClr val="tx1"/>
                </a:solidFill>
              </a:rPr>
              <a:t>Barnet må lære å skille mellom sinne og aggresjon. Dette er noe barn gradvis kan oppnå med økende alder og i samspillet med voksne og jevnaldrende. Det er viktig å </a:t>
            </a:r>
            <a:r>
              <a:rPr lang="nb-NO" sz="1200" baseline="0" dirty="0" err="1" smtClean="0">
                <a:solidFill>
                  <a:schemeClr val="tx1"/>
                </a:solidFill>
              </a:rPr>
              <a:t>omlære</a:t>
            </a:r>
            <a:r>
              <a:rPr lang="nb-NO" sz="1200" baseline="0" dirty="0" smtClean="0">
                <a:solidFill>
                  <a:schemeClr val="tx1"/>
                </a:solidFill>
              </a:rPr>
              <a:t> </a:t>
            </a:r>
            <a:r>
              <a:rPr lang="nb-NO" sz="1200" baseline="0" dirty="0" err="1" smtClean="0">
                <a:solidFill>
                  <a:schemeClr val="tx1"/>
                </a:solidFill>
              </a:rPr>
              <a:t>aggresiv</a:t>
            </a:r>
            <a:r>
              <a:rPr lang="nb-NO" sz="1200" baseline="0" dirty="0" smtClean="0">
                <a:solidFill>
                  <a:schemeClr val="tx1"/>
                </a:solidFill>
              </a:rPr>
              <a:t> atferd i størst mulig grad så tidlig som mulig , fordi denne atferden forbindes med andre vansker senere i livet ( Pål Roland). </a:t>
            </a:r>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29</a:t>
            </a:fld>
            <a:endParaRPr lang="nb-NO"/>
          </a:p>
        </p:txBody>
      </p:sp>
    </p:spTree>
    <p:extLst>
      <p:ext uri="{BB962C8B-B14F-4D97-AF65-F5344CB8AC3E}">
        <p14:creationId xmlns:p14="http://schemas.microsoft.com/office/powerpoint/2010/main" val="218352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Mange grunner til det, blant annet:</a:t>
            </a:r>
          </a:p>
          <a:p>
            <a:r>
              <a:rPr lang="nb-NO" sz="1200" b="1" i="0" kern="1200" dirty="0" smtClean="0">
                <a:solidFill>
                  <a:schemeClr val="tx1"/>
                </a:solidFill>
                <a:effectLst/>
                <a:latin typeface="+mn-lt"/>
                <a:ea typeface="+mn-ea"/>
                <a:cs typeface="+mn-cs"/>
              </a:rPr>
              <a:t>Barnehagens samfunnsmandat </a:t>
            </a:r>
            <a:r>
              <a:rPr lang="nb-NO" sz="1200" b="0" i="0" kern="1200" dirty="0" smtClean="0">
                <a:solidFill>
                  <a:schemeClr val="tx1"/>
                </a:solidFill>
                <a:effectLst/>
                <a:latin typeface="+mn-lt"/>
                <a:ea typeface="+mn-ea"/>
                <a:cs typeface="+mn-cs"/>
              </a:rPr>
              <a:t>er, i samarbeid og forståelse med hjemmet, å ivareta barnas behov for omsorg og lek og fremme læring og danning som grunnlag for allsidig utvikling. Lek, omsorg, læring og danning skal ses i sammenheng. Barnehagen</a:t>
            </a:r>
            <a:r>
              <a:rPr lang="nb-NO" sz="1200" b="0" i="0" kern="1200" baseline="0" dirty="0" smtClean="0">
                <a:solidFill>
                  <a:schemeClr val="tx1"/>
                </a:solidFill>
                <a:effectLst/>
                <a:latin typeface="+mn-lt"/>
                <a:ea typeface="+mn-ea"/>
                <a:cs typeface="+mn-cs"/>
              </a:rPr>
              <a:t> skal være en inkluderingsarena hvor alle barn skal få oppleve tilhørighet og gis mulighet til å ta del av i fellesskapet. De ansatte skal legge grunnlag for trivsel, glede og mestring gjennom omsorgsfulle relasjoner mellom barna og personalet og barna imellom. De ansatte er barnas rollemodeller . Barn observerer seg selv gjennom tilbakemeldingene de får fra alle som er sammen med dem. </a:t>
            </a:r>
            <a:endParaRPr lang="nb-NO" sz="1200" b="0" i="0" kern="1200" dirty="0" smtClean="0">
              <a:solidFill>
                <a:schemeClr val="tx1"/>
              </a:solidFill>
              <a:effectLst/>
              <a:latin typeface="+mn-lt"/>
              <a:ea typeface="+mn-ea"/>
              <a:cs typeface="+mn-cs"/>
            </a:endParaRP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Barnehagen har fått nytt regelverk for barnehagemiljø. Den nye mobbeloven skal sørge for at alle barn får en trygg og god barnehagehverdag</a:t>
            </a:r>
          </a:p>
          <a:p>
            <a:r>
              <a:rPr lang="nb-NO" sz="1200" b="0" i="0" kern="1200" dirty="0" smtClean="0">
                <a:solidFill>
                  <a:schemeClr val="tx1"/>
                </a:solidFill>
                <a:effectLst/>
                <a:latin typeface="+mn-lt"/>
                <a:ea typeface="+mn-ea"/>
                <a:cs typeface="+mn-cs"/>
              </a:rPr>
              <a:t>Kapittel VIII Psykososialt barnehagemiljø</a:t>
            </a:r>
          </a:p>
          <a:p>
            <a:r>
              <a:rPr lang="nb-NO" dirty="0" smtClean="0"/>
              <a:t/>
            </a:r>
            <a:br>
              <a:rPr lang="nb-NO" dirty="0" smtClean="0"/>
            </a:br>
            <a:r>
              <a:rPr lang="nb-NO" sz="1200" b="0" i="0" kern="1200" dirty="0" smtClean="0">
                <a:solidFill>
                  <a:schemeClr val="tx1"/>
                </a:solidFill>
                <a:effectLst/>
                <a:latin typeface="+mn-lt"/>
                <a:ea typeface="+mn-ea"/>
                <a:cs typeface="+mn-cs"/>
              </a:rPr>
              <a:t>§ 41 Nulltoleranse og forebyggende arbeid</a:t>
            </a:r>
            <a:r>
              <a:rPr lang="nb-NO" dirty="0" smtClean="0"/>
              <a:t/>
            </a:r>
            <a:br>
              <a:rPr lang="nb-NO" dirty="0" smtClean="0"/>
            </a:br>
            <a:r>
              <a:rPr lang="nb-NO" sz="1200" b="0" i="0" kern="1200" dirty="0" smtClean="0">
                <a:solidFill>
                  <a:schemeClr val="tx1"/>
                </a:solidFill>
                <a:effectLst/>
                <a:latin typeface="+mn-lt"/>
                <a:ea typeface="+mn-ea"/>
                <a:cs typeface="+mn-cs"/>
              </a:rPr>
              <a:t>§ 42 Plikt til å sikre at barnehagebarna har et trygt og godt psykososialt barnehagemiljø (aktivitetsplikt)</a:t>
            </a:r>
            <a:r>
              <a:rPr lang="nb-NO" dirty="0" smtClean="0"/>
              <a:t/>
            </a:r>
            <a:br>
              <a:rPr lang="nb-NO" dirty="0" smtClean="0"/>
            </a:br>
            <a:r>
              <a:rPr lang="nb-NO" sz="1200" b="0" i="0" kern="1200" dirty="0" smtClean="0">
                <a:solidFill>
                  <a:schemeClr val="tx1"/>
                </a:solidFill>
                <a:effectLst/>
                <a:latin typeface="+mn-lt"/>
                <a:ea typeface="+mn-ea"/>
                <a:cs typeface="+mn-cs"/>
              </a:rPr>
              <a:t>§ 43 Skjerpet aktivitetsplikt dersom en som arbeider i barnehagen, krenker et barn</a:t>
            </a: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Livsmestring: Barnehagen skal ha en helsefremmende og forebyggende funksjon og bidra til å utjevne sosiale forskjeller. </a:t>
            </a:r>
            <a:r>
              <a:rPr lang="nb-NO" sz="1200" b="0" i="0" kern="1200" baseline="0" dirty="0" smtClean="0">
                <a:solidFill>
                  <a:schemeClr val="tx1"/>
                </a:solidFill>
                <a:effectLst/>
                <a:latin typeface="+mn-lt"/>
                <a:ea typeface="+mn-ea"/>
                <a:cs typeface="+mn-cs"/>
              </a:rPr>
              <a:t> Hjelpe til slik at barna lærer å mestre sine liv. Livsmestring og helse er en del av barnehagens verdigrunnlag i Rammeplan for barnehagen (kunnskapsdepartementet , 2017). </a:t>
            </a:r>
          </a:p>
          <a:p>
            <a:pPr marL="171450" indent="-171450">
              <a:buFontTx/>
              <a:buChar char="-"/>
            </a:pPr>
            <a:r>
              <a:rPr lang="nb-NO" sz="1200" b="0" i="0" kern="1200" baseline="0" dirty="0" smtClean="0">
                <a:solidFill>
                  <a:schemeClr val="tx1"/>
                </a:solidFill>
                <a:effectLst/>
                <a:latin typeface="+mn-lt"/>
                <a:ea typeface="+mn-ea"/>
                <a:cs typeface="+mn-cs"/>
              </a:rPr>
              <a:t>Vet at vennskap er en beskyttelsesfaktor for barn – hjelpe til slik at de FÅR venner  ikke utestenger eller blir utestengt fra sosiale samspill. Barn trenger støtte til vennskap og jevnaldringsrelasjoner! Fra </a:t>
            </a:r>
            <a:r>
              <a:rPr lang="nb-NO" sz="1200" b="0" i="0" kern="1200" baseline="0" dirty="0" err="1" smtClean="0">
                <a:solidFill>
                  <a:schemeClr val="tx1"/>
                </a:solidFill>
                <a:effectLst/>
                <a:latin typeface="+mn-lt"/>
                <a:ea typeface="+mn-ea"/>
                <a:cs typeface="+mn-cs"/>
              </a:rPr>
              <a:t>GOoBan</a:t>
            </a:r>
            <a:r>
              <a:rPr lang="nb-NO" sz="1200" b="0" i="0" kern="1200" baseline="0" dirty="0" smtClean="0">
                <a:solidFill>
                  <a:schemeClr val="tx1"/>
                </a:solidFill>
                <a:effectLst/>
                <a:latin typeface="+mn-lt"/>
                <a:ea typeface="+mn-ea"/>
                <a:cs typeface="+mn-cs"/>
              </a:rPr>
              <a:t> prosjektet:</a:t>
            </a:r>
          </a:p>
          <a:p>
            <a:pPr marL="0" indent="0">
              <a:buFontTx/>
              <a:buNone/>
            </a:pPr>
            <a:r>
              <a:rPr lang="nb-NO" sz="1200" b="0" i="0" kern="1200" baseline="0" dirty="0" smtClean="0">
                <a:solidFill>
                  <a:schemeClr val="tx1"/>
                </a:solidFill>
                <a:effectLst/>
                <a:latin typeface="+mn-lt"/>
                <a:ea typeface="+mn-ea"/>
                <a:cs typeface="+mn-cs"/>
              </a:rPr>
              <a:t>Kjennetegn på gode barnegrupper er bla:</a:t>
            </a:r>
          </a:p>
          <a:p>
            <a:pPr marL="171450" indent="-171450">
              <a:buFontTx/>
              <a:buChar char="-"/>
            </a:pPr>
            <a:r>
              <a:rPr lang="nb-NO" sz="1200" b="0" i="0" kern="1200" baseline="0" dirty="0" smtClean="0">
                <a:solidFill>
                  <a:schemeClr val="tx1"/>
                </a:solidFill>
                <a:effectLst/>
                <a:latin typeface="+mn-lt"/>
                <a:ea typeface="+mn-ea"/>
                <a:cs typeface="+mn-cs"/>
              </a:rPr>
              <a:t>Felles mål og retning på det pedagogiske arbeidet</a:t>
            </a:r>
          </a:p>
          <a:p>
            <a:pPr marL="171450" indent="-171450">
              <a:buFontTx/>
              <a:buChar char="-"/>
            </a:pPr>
            <a:r>
              <a:rPr lang="nb-NO" sz="1200" b="0" i="0" kern="1200" baseline="0" dirty="0" smtClean="0">
                <a:solidFill>
                  <a:schemeClr val="tx1"/>
                </a:solidFill>
                <a:effectLst/>
                <a:latin typeface="+mn-lt"/>
                <a:ea typeface="+mn-ea"/>
                <a:cs typeface="+mn-cs"/>
              </a:rPr>
              <a:t>Fokus på barns medvirkning og trivsel</a:t>
            </a:r>
          </a:p>
          <a:p>
            <a:pPr marL="171450" indent="-171450">
              <a:buFontTx/>
              <a:buChar char="-"/>
            </a:pPr>
            <a:r>
              <a:rPr lang="nb-NO" sz="1200" b="0" i="0" kern="1200" baseline="0" dirty="0" smtClean="0">
                <a:solidFill>
                  <a:schemeClr val="tx1"/>
                </a:solidFill>
                <a:effectLst/>
                <a:latin typeface="+mn-lt"/>
                <a:ea typeface="+mn-ea"/>
                <a:cs typeface="+mn-cs"/>
              </a:rPr>
              <a:t>Sikre at alle barn inkluderes i lek </a:t>
            </a:r>
          </a:p>
          <a:p>
            <a:endParaRPr lang="nb-NO" sz="1200" b="0" i="0" kern="1200" baseline="0" dirty="0" smtClean="0">
              <a:solidFill>
                <a:schemeClr val="tx1"/>
              </a:solidFill>
              <a:effectLst/>
              <a:latin typeface="+mn-lt"/>
              <a:ea typeface="+mn-ea"/>
              <a:cs typeface="+mn-cs"/>
            </a:endParaRPr>
          </a:p>
          <a:p>
            <a:pPr marL="171450" indent="-171450">
              <a:buFontTx/>
              <a:buChar char="-"/>
            </a:pPr>
            <a:r>
              <a:rPr lang="nb-NO" sz="1200" b="0" i="0" kern="1200" baseline="0" dirty="0" smtClean="0">
                <a:solidFill>
                  <a:schemeClr val="tx1"/>
                </a:solidFill>
                <a:effectLst/>
                <a:latin typeface="+mn-lt"/>
                <a:ea typeface="+mn-ea"/>
                <a:cs typeface="+mn-cs"/>
              </a:rPr>
              <a:t>Hva er vel mer givende og meningsfylt enn å jobbe med livsmestring hver dag? En lykkelig barndom er et godt utgangspunkt for et lykkelig liv  ( Ingunn Størksen)Rammeplanen vektlegger at barnehagen skal anerkjenne og ivareta barndommens egenverdi, og at alle barn skal få en god barndom preget av trivsel, vennskap og lek (kunnskapsdepartementet , 2017). </a:t>
            </a:r>
          </a:p>
          <a:p>
            <a:pPr marL="171450" indent="-171450">
              <a:buFontTx/>
              <a:buChar char="-"/>
            </a:pPr>
            <a:r>
              <a:rPr lang="nb-NO" sz="1200" b="0" i="0" kern="1200" baseline="0" dirty="0" smtClean="0">
                <a:solidFill>
                  <a:schemeClr val="tx1"/>
                </a:solidFill>
                <a:effectLst/>
                <a:latin typeface="+mn-lt"/>
                <a:ea typeface="+mn-ea"/>
                <a:cs typeface="+mn-cs"/>
              </a:rPr>
              <a:t>Barnehagen har både en helsefremmende og en forebyggende funksjon. Det er nære bånd mellom positive psykiske opplevelser og god helse , og livsmestring og god helse blir ofte sett i sammenheng. God helse handler om å oppleve nytelse, og glede samt fravær av negative følelser og opplevelser. Barna i </a:t>
            </a:r>
            <a:r>
              <a:rPr lang="nb-NO" sz="1200" b="0" i="0" kern="1200" baseline="0" dirty="0" err="1" smtClean="0">
                <a:solidFill>
                  <a:schemeClr val="tx1"/>
                </a:solidFill>
                <a:effectLst/>
                <a:latin typeface="+mn-lt"/>
                <a:ea typeface="+mn-ea"/>
                <a:cs typeface="+mn-cs"/>
              </a:rPr>
              <a:t>bhg</a:t>
            </a:r>
            <a:r>
              <a:rPr lang="nb-NO" sz="1200" b="0" i="0" kern="1200" baseline="0" dirty="0" smtClean="0">
                <a:solidFill>
                  <a:schemeClr val="tx1"/>
                </a:solidFill>
                <a:effectLst/>
                <a:latin typeface="+mn-lt"/>
                <a:ea typeface="+mn-ea"/>
                <a:cs typeface="+mn-cs"/>
              </a:rPr>
              <a:t> må få støtte i å mestre motgang , håndtere utfordringer og å bli kjent med egne og andres følelser ( Ingunn Størksen, 2018).  Det er sammenhenger mellom ulike emosjonelle og sosiale erfaringer tidlig i oppveksten og senere fysisk og psykisk helse. Barnehagen skal bidra  til barnas livsglede, mestring og følelse av egenverd. Klarer barnehagene det , vil den kunne bidra til bedre psykisk og fysisk folkehelse. Viktig at barnehagen har god kompetanse om holdninger og  helsefremmende aktiviteter , og er i stand til å omsette dette i praksis ( fra kunnskap til handlingskompetanse) Morsomme aktiviteter som stimulerer barn selvregulering og samhandlingsferdigheter kan være viktige bidrag til det.  Det som er bra for barna , er bra for samfunnet og er dermed bærekraftig utvikling i praksis ( Ingunn Størksen). Eksempler på aktiviteter kan være ………. </a:t>
            </a:r>
          </a:p>
          <a:p>
            <a:pPr marL="171450" indent="-171450">
              <a:buFontTx/>
              <a:buChar char="-"/>
            </a:pPr>
            <a:endParaRPr lang="nb-NO" sz="1200" b="0" i="0" kern="1200" baseline="0" dirty="0" smtClean="0">
              <a:solidFill>
                <a:schemeClr val="tx1"/>
              </a:solidFill>
              <a:effectLst/>
              <a:latin typeface="+mn-lt"/>
              <a:ea typeface="+mn-ea"/>
              <a:cs typeface="+mn-cs"/>
            </a:endParaRPr>
          </a:p>
          <a:p>
            <a:pPr marL="0" indent="0">
              <a:buFontTx/>
              <a:buNone/>
            </a:pPr>
            <a:r>
              <a:rPr lang="nb-NO" sz="1200" b="0" i="0" kern="1200" baseline="0" dirty="0" smtClean="0">
                <a:solidFill>
                  <a:schemeClr val="tx1"/>
                </a:solidFill>
                <a:effectLst/>
                <a:latin typeface="+mn-lt"/>
                <a:ea typeface="+mn-ea"/>
                <a:cs typeface="+mn-cs"/>
              </a:rPr>
              <a:t>Arne Holte og livsmestring:</a:t>
            </a:r>
          </a:p>
          <a:p>
            <a:pPr marL="0" indent="0">
              <a:buFontTx/>
              <a:buNone/>
            </a:pPr>
            <a:r>
              <a:rPr lang="nb-NO" dirty="0" smtClean="0"/>
              <a:t>Depresjon, angst og atferdsproblemer i tenårene påvirker grunnleggende livsbetingelser i voksen alder som utdanning, yrkesvalg, yrkeskarriere og inntekt i voksen alder. Aller verst går det utover dem som ligger dårligst an i utgangspunktet. Slik skapes Forskjells-Norge. Faller man ut av videregående fordi man ikke mestrer følelsesmessige og sosiale utfordringer, øker sjansen med 20 prosent for å ende som ung uføretrygdet, </a:t>
            </a:r>
            <a:r>
              <a:rPr lang="nb-NO" dirty="0" err="1" smtClean="0"/>
              <a:t>oftes</a:t>
            </a:r>
            <a:r>
              <a:rPr lang="nb-NO" dirty="0" smtClean="0"/>
              <a:t> </a:t>
            </a:r>
            <a:r>
              <a:rPr lang="nb-NO" dirty="0" err="1" smtClean="0"/>
              <a:t>pga</a:t>
            </a:r>
            <a:r>
              <a:rPr lang="nb-NO" dirty="0" smtClean="0"/>
              <a:t> depresjon eller angst. Jo tidligere vi investerer, desto mer psykisk helse får vi igjen for pengene. De viktigste arenaene finner vi ikke i helsesektoren. De finnes i barnehagen og skolen. Det er derfor kompetansemålene i læreplanene i skolen er så viktige. «I skolen skal livsmestring bli et tema som går igjen i ulike fag. Trygge barn som trives og mestrer lærer også mer på skolen… Kanskje snakker vi for lite om følelser? Kanskje mangler vi rett og slett ord når vi føler at vi ikke mestrer?» Nonverbal kommunikasjon er veldig viktig, spesielt i daglig uformelt samvær med andre. Mye av våre mestringsopplevelser og vår følelse av hvem vi er og hvordan vi har det skapes gjennom nonverbal kommunikasjon fra andre. Alle har en rett til en følelse av: • Identitet og selvrespekt: følelse av å være noe, noe verdt • Mening i livet: følelse av å være del av noe større enn en selv, at det er noen som trenger en • Mestring: følelse av at man duger til noe, noe man får til • Tilhørighet: følelse av å høre til noen, høre hjemme et sted • Trygghet: kunne føle, tenke og utfolde seg uten å være redd • Deltakelse: følelse av at det spiller noen rolle hva men gjør eller ikke gjør • Fellesskap: noen å dele tanker og følelser med, noen som kjenner en, bryr seg om en, vil passe på en når det trengs. er en, bryr seg om en, vil passe på en når det trengs. Sats bredt på psykisk helse i barnehage og skole</a:t>
            </a:r>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3</a:t>
            </a:fld>
            <a:endParaRPr lang="nb-NO"/>
          </a:p>
        </p:txBody>
      </p:sp>
    </p:spTree>
    <p:extLst>
      <p:ext uri="{BB962C8B-B14F-4D97-AF65-F5344CB8AC3E}">
        <p14:creationId xmlns:p14="http://schemas.microsoft.com/office/powerpoint/2010/main" val="1878511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30</a:t>
            </a:fld>
            <a:endParaRPr lang="nb-NO"/>
          </a:p>
        </p:txBody>
      </p:sp>
    </p:spTree>
    <p:extLst>
      <p:ext uri="{BB962C8B-B14F-4D97-AF65-F5344CB8AC3E}">
        <p14:creationId xmlns:p14="http://schemas.microsoft.com/office/powerpoint/2010/main" val="1006474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31</a:t>
            </a:fld>
            <a:endParaRPr lang="nb-NO"/>
          </a:p>
        </p:txBody>
      </p:sp>
    </p:spTree>
    <p:extLst>
      <p:ext uri="{BB962C8B-B14F-4D97-AF65-F5344CB8AC3E}">
        <p14:creationId xmlns:p14="http://schemas.microsoft.com/office/powerpoint/2010/main" val="3251605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32</a:t>
            </a:fld>
            <a:endParaRPr lang="nb-NO"/>
          </a:p>
        </p:txBody>
      </p:sp>
    </p:spTree>
    <p:extLst>
      <p:ext uri="{BB962C8B-B14F-4D97-AF65-F5344CB8AC3E}">
        <p14:creationId xmlns:p14="http://schemas.microsoft.com/office/powerpoint/2010/main" val="3125731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33</a:t>
            </a:fld>
            <a:endParaRPr lang="nb-NO"/>
          </a:p>
        </p:txBody>
      </p:sp>
    </p:spTree>
    <p:extLst>
      <p:ext uri="{BB962C8B-B14F-4D97-AF65-F5344CB8AC3E}">
        <p14:creationId xmlns:p14="http://schemas.microsoft.com/office/powerpoint/2010/main" val="3716818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34</a:t>
            </a:fld>
            <a:endParaRPr lang="nb-NO"/>
          </a:p>
        </p:txBody>
      </p:sp>
    </p:spTree>
    <p:extLst>
      <p:ext uri="{BB962C8B-B14F-4D97-AF65-F5344CB8AC3E}">
        <p14:creationId xmlns:p14="http://schemas.microsoft.com/office/powerpoint/2010/main" val="2394088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35</a:t>
            </a:fld>
            <a:endParaRPr lang="nb-NO"/>
          </a:p>
        </p:txBody>
      </p:sp>
    </p:spTree>
    <p:extLst>
      <p:ext uri="{BB962C8B-B14F-4D97-AF65-F5344CB8AC3E}">
        <p14:creationId xmlns:p14="http://schemas.microsoft.com/office/powerpoint/2010/main" val="3940206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36</a:t>
            </a:fld>
            <a:endParaRPr lang="nb-NO"/>
          </a:p>
        </p:txBody>
      </p:sp>
    </p:spTree>
    <p:extLst>
      <p:ext uri="{BB962C8B-B14F-4D97-AF65-F5344CB8AC3E}">
        <p14:creationId xmlns:p14="http://schemas.microsoft.com/office/powerpoint/2010/main" val="412869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37</a:t>
            </a:fld>
            <a:endParaRPr lang="nb-NO"/>
          </a:p>
        </p:txBody>
      </p:sp>
    </p:spTree>
    <p:extLst>
      <p:ext uri="{BB962C8B-B14F-4D97-AF65-F5344CB8AC3E}">
        <p14:creationId xmlns:p14="http://schemas.microsoft.com/office/powerpoint/2010/main" val="2757624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38</a:t>
            </a:fld>
            <a:endParaRPr lang="nb-NO"/>
          </a:p>
        </p:txBody>
      </p:sp>
    </p:spTree>
    <p:extLst>
      <p:ext uri="{BB962C8B-B14F-4D97-AF65-F5344CB8AC3E}">
        <p14:creationId xmlns:p14="http://schemas.microsoft.com/office/powerpoint/2010/main" val="433832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39</a:t>
            </a:fld>
            <a:endParaRPr lang="nb-NO"/>
          </a:p>
        </p:txBody>
      </p:sp>
    </p:spTree>
    <p:extLst>
      <p:ext uri="{BB962C8B-B14F-4D97-AF65-F5344CB8AC3E}">
        <p14:creationId xmlns:p14="http://schemas.microsoft.com/office/powerpoint/2010/main" val="320215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Nevne kort kjernekomponentene.</a:t>
            </a:r>
          </a:p>
          <a:p>
            <a:r>
              <a:rPr lang="nb-NO" dirty="0" smtClean="0"/>
              <a:t>Voksen</a:t>
            </a:r>
            <a:r>
              <a:rPr lang="nb-NO" baseline="0" dirty="0" smtClean="0"/>
              <a:t> stiler ; den autoritative , den ettergivende , den ettergivende , den forsømmende og den autoritære . Den autoritative voksen stilen har fått et større fokus med tanke på utøvelsen av den profesjonelle pedagogrollen. Det ser ut for at denne rollen er fordelaktig både i forhold til atferd og læring ( </a:t>
            </a:r>
            <a:r>
              <a:rPr lang="nb-NO" baseline="0" dirty="0" err="1" smtClean="0"/>
              <a:t>Pianta</a:t>
            </a:r>
            <a:r>
              <a:rPr lang="nb-NO" baseline="0" dirty="0" smtClean="0"/>
              <a:t> 1999; Hughes 2002)</a:t>
            </a:r>
          </a:p>
          <a:p>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4</a:t>
            </a:fld>
            <a:endParaRPr lang="nb-NO"/>
          </a:p>
        </p:txBody>
      </p:sp>
    </p:spTree>
    <p:extLst>
      <p:ext uri="{BB962C8B-B14F-4D97-AF65-F5344CB8AC3E}">
        <p14:creationId xmlns:p14="http://schemas.microsoft.com/office/powerpoint/2010/main" val="2986128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40</a:t>
            </a:fld>
            <a:endParaRPr lang="nb-NO"/>
          </a:p>
        </p:txBody>
      </p:sp>
    </p:spTree>
    <p:extLst>
      <p:ext uri="{BB962C8B-B14F-4D97-AF65-F5344CB8AC3E}">
        <p14:creationId xmlns:p14="http://schemas.microsoft.com/office/powerpoint/2010/main" val="1481596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41</a:t>
            </a:fld>
            <a:endParaRPr lang="nb-NO"/>
          </a:p>
        </p:txBody>
      </p:sp>
    </p:spTree>
    <p:extLst>
      <p:ext uri="{BB962C8B-B14F-4D97-AF65-F5344CB8AC3E}">
        <p14:creationId xmlns:p14="http://schemas.microsoft.com/office/powerpoint/2010/main" val="91671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42</a:t>
            </a:fld>
            <a:endParaRPr lang="nb-NO"/>
          </a:p>
        </p:txBody>
      </p:sp>
    </p:spTree>
    <p:extLst>
      <p:ext uri="{BB962C8B-B14F-4D97-AF65-F5344CB8AC3E}">
        <p14:creationId xmlns:p14="http://schemas.microsoft.com/office/powerpoint/2010/main" val="3064477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43</a:t>
            </a:fld>
            <a:endParaRPr lang="nb-NO"/>
          </a:p>
        </p:txBody>
      </p:sp>
    </p:spTree>
    <p:extLst>
      <p:ext uri="{BB962C8B-B14F-4D97-AF65-F5344CB8AC3E}">
        <p14:creationId xmlns:p14="http://schemas.microsoft.com/office/powerpoint/2010/main" val="168326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44</a:t>
            </a:fld>
            <a:endParaRPr lang="nb-NO"/>
          </a:p>
        </p:txBody>
      </p:sp>
    </p:spTree>
    <p:extLst>
      <p:ext uri="{BB962C8B-B14F-4D97-AF65-F5344CB8AC3E}">
        <p14:creationId xmlns:p14="http://schemas.microsoft.com/office/powerpoint/2010/main" val="400041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Relasjonsaksen har alle fått. </a:t>
            </a:r>
          </a:p>
          <a:p>
            <a:r>
              <a:rPr lang="nb-NO" dirty="0" smtClean="0"/>
              <a:t>Forklare kort oppbygningen. </a:t>
            </a:r>
            <a:r>
              <a:rPr lang="nb-NO" dirty="0" smtClean="0">
                <a:solidFill>
                  <a:srgbClr val="FF0000"/>
                </a:solidFill>
              </a:rPr>
              <a:t>Sjekke</a:t>
            </a:r>
            <a:r>
              <a:rPr lang="nb-NO" baseline="0" dirty="0" smtClean="0">
                <a:solidFill>
                  <a:srgbClr val="FF0000"/>
                </a:solidFill>
              </a:rPr>
              <a:t> ut lyden </a:t>
            </a:r>
            <a:endParaRPr lang="nb-NO" dirty="0" smtClean="0"/>
          </a:p>
          <a:p>
            <a:endParaRPr lang="nb-NO" dirty="0" smtClean="0"/>
          </a:p>
          <a:p>
            <a:r>
              <a:rPr lang="nb-NO" dirty="0" smtClean="0"/>
              <a:t>I praksis vil</a:t>
            </a:r>
            <a:r>
              <a:rPr lang="nb-NO" baseline="0" dirty="0" smtClean="0"/>
              <a:t> si: </a:t>
            </a:r>
            <a:r>
              <a:rPr lang="nb-NO" dirty="0" smtClean="0"/>
              <a:t>Anerkjenne følelser – men forklare at det</a:t>
            </a:r>
            <a:r>
              <a:rPr lang="nb-NO" baseline="0" dirty="0" smtClean="0"/>
              <a:t> ikke går akkurat nå. </a:t>
            </a:r>
            <a:endParaRPr lang="nb-NO" dirty="0" smtClean="0"/>
          </a:p>
          <a:p>
            <a:r>
              <a:rPr lang="nb-NO" dirty="0" smtClean="0"/>
              <a:t>Pål</a:t>
            </a:r>
            <a:r>
              <a:rPr lang="nb-NO" baseline="0" dirty="0" smtClean="0"/>
              <a:t> Roland forklarer den i en videosnutt på noen få minutter.</a:t>
            </a:r>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5</a:t>
            </a:fld>
            <a:endParaRPr lang="nb-NO"/>
          </a:p>
        </p:txBody>
      </p:sp>
    </p:spTree>
    <p:extLst>
      <p:ext uri="{BB962C8B-B14F-4D97-AF65-F5344CB8AC3E}">
        <p14:creationId xmlns:p14="http://schemas.microsoft.com/office/powerpoint/2010/main" val="425203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Når vi er autoritative</a:t>
            </a:r>
            <a:r>
              <a:rPr lang="nb-NO" baseline="0" dirty="0" smtClean="0"/>
              <a:t> overfor barn, så lærer de å være autoritative selv også. De tar ansvar for seg selv, for andre og blir både vennlige og observante. </a:t>
            </a:r>
          </a:p>
          <a:p>
            <a:endParaRPr lang="nb-NO" baseline="0" dirty="0" smtClean="0"/>
          </a:p>
          <a:p>
            <a:r>
              <a:rPr lang="nb-NO" baseline="0" dirty="0" smtClean="0"/>
              <a:t>Modellen viser hva du bør forbedre deg på hvis du har mest av en voksenstil!!</a:t>
            </a:r>
          </a:p>
          <a:p>
            <a:endParaRPr lang="nb-NO" baseline="0" dirty="0" smtClean="0"/>
          </a:p>
          <a:p>
            <a:endParaRPr lang="nb-NO" baseline="0" dirty="0" smtClean="0"/>
          </a:p>
          <a:p>
            <a:endParaRPr lang="nb-NO" baseline="0" dirty="0" smtClean="0"/>
          </a:p>
          <a:p>
            <a:r>
              <a:rPr lang="nb-NO" baseline="0" dirty="0" smtClean="0"/>
              <a:t>Barn som vokser opp og samhandler med voksne som over tid utøver oppdragelse i tråd med autorative prinsipper , har mange fordeler. Autoritative voksne stimulerer barnas sosial kompetanse og påvirker selvbilde på en positiv måte Negativ atferd avlæres og omlæres i retning av mer positiv atferd ( Pål Roland). Forskning viser at teorien er relativ enkel å sette seg inn i og lære , men adskillig mer vanskelig å gjennomføre i praksis ( Pål Roland, 2012). HVORDAN KAN VI SKAPE HØY RELASJONSKVALITET I PRAKSIS? HVORDAN KOMBINERE STØTTE OG VARME MED KRAV OG GRENSER? </a:t>
            </a:r>
          </a:p>
          <a:p>
            <a:r>
              <a:rPr lang="nb-NO" baseline="0" dirty="0" smtClean="0"/>
              <a:t>OBS! Balanse er et nøkkelbegrep. Når det er tid for å stille høye krav , er det avgjørende på samme tid å investere på den andre aksen, </a:t>
            </a:r>
            <a:r>
              <a:rPr lang="nb-NO" baseline="0" dirty="0" err="1" smtClean="0"/>
              <a:t>dvs</a:t>
            </a:r>
            <a:r>
              <a:rPr lang="nb-NO" baseline="0" dirty="0" smtClean="0"/>
              <a:t> i relasjonskvalitet. </a:t>
            </a:r>
            <a:r>
              <a:rPr lang="nb-NO" baseline="0" dirty="0" err="1" smtClean="0"/>
              <a:t>Baumrinds</a:t>
            </a:r>
            <a:r>
              <a:rPr lang="nb-NO" baseline="0" dirty="0" smtClean="0"/>
              <a:t> teori er krystallklar på at det er en sunn kombinasjon og balansering av dimensjonene som gir den beste effekten. Det er ikke noe fasitsvar på hvordan balanseringen skal utøves – det er alltid opp til den enkelte voksnes skjønn – og ut fra en samlet vurdering av situasjonen ( Pål Roland)</a:t>
            </a:r>
          </a:p>
          <a:p>
            <a:r>
              <a:rPr lang="nb-NO" baseline="0" dirty="0" smtClean="0"/>
              <a:t>VIKTIG! Når de voksne i en barnehage opptrer som varme og tydelige og snakker det samme fagspråket . Øker sjansen for å trekke kollektivt sammen i samme retning. </a:t>
            </a:r>
          </a:p>
          <a:p>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6</a:t>
            </a:fld>
            <a:endParaRPr lang="nb-NO"/>
          </a:p>
        </p:txBody>
      </p:sp>
    </p:spTree>
    <p:extLst>
      <p:ext uri="{BB962C8B-B14F-4D97-AF65-F5344CB8AC3E}">
        <p14:creationId xmlns:p14="http://schemas.microsoft.com/office/powerpoint/2010/main" val="19193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E4DBDA-323C-4B75-8695-6C36EF17DB99}" type="slidenum">
              <a:rPr lang="nb-NO" smtClean="0"/>
              <a:t>7</a:t>
            </a:fld>
            <a:endParaRPr lang="nb-NO"/>
          </a:p>
        </p:txBody>
      </p:sp>
    </p:spTree>
    <p:extLst>
      <p:ext uri="{BB962C8B-B14F-4D97-AF65-F5344CB8AC3E}">
        <p14:creationId xmlns:p14="http://schemas.microsoft.com/office/powerpoint/2010/main" val="216401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Refleksjon: </a:t>
            </a:r>
          </a:p>
          <a:p>
            <a:r>
              <a:rPr lang="nb-NO" dirty="0" smtClean="0"/>
              <a:t>Hvordan</a:t>
            </a:r>
            <a:r>
              <a:rPr lang="nb-NO" baseline="0" dirty="0" smtClean="0"/>
              <a:t> var mine omsorgsgivere overfor meg?</a:t>
            </a:r>
            <a:endParaRPr lang="nb-NO" dirty="0" smtClean="0"/>
          </a:p>
          <a:p>
            <a:r>
              <a:rPr lang="nb-NO" dirty="0" smtClean="0"/>
              <a:t>Hvordan påvirket det meg?</a:t>
            </a:r>
          </a:p>
          <a:p>
            <a:endParaRPr lang="nb-NO" dirty="0" smtClean="0"/>
          </a:p>
          <a:p>
            <a:r>
              <a:rPr lang="nb-NO" dirty="0" smtClean="0"/>
              <a:t>Viktig å bli klar</a:t>
            </a:r>
            <a:r>
              <a:rPr lang="nb-NO" baseline="0" dirty="0" smtClean="0"/>
              <a:t> over sine egen rygg og bli sekk – hvordan den kan « slå inn» – hvordan du da må overstyre- </a:t>
            </a:r>
            <a:endParaRPr lang="nb-NO" dirty="0" smtClean="0"/>
          </a:p>
          <a:p>
            <a:r>
              <a:rPr lang="nb-NO" dirty="0" smtClean="0"/>
              <a:t>Hva er profesjonalitet og « privat praksis»</a:t>
            </a:r>
          </a:p>
          <a:p>
            <a:r>
              <a:rPr lang="nb-NO" dirty="0" smtClean="0"/>
              <a:t>Ikke lenger holdbart</a:t>
            </a:r>
            <a:r>
              <a:rPr lang="nb-NO" baseline="0" dirty="0" smtClean="0"/>
              <a:t> å lene seg mot « synsing» « sånn var det da jeg var liten, så det gjør jeg også»</a:t>
            </a:r>
          </a:p>
          <a:p>
            <a:endParaRPr lang="nb-NO" baseline="0" dirty="0" smtClean="0"/>
          </a:p>
          <a:p>
            <a:r>
              <a:rPr lang="nb-NO" baseline="0" dirty="0" smtClean="0"/>
              <a:t>FORDI:</a:t>
            </a:r>
          </a:p>
          <a:p>
            <a:r>
              <a:rPr lang="nb-NO" baseline="0" dirty="0" smtClean="0"/>
              <a:t>Mye forskning som viser hva som virker og ikke virker</a:t>
            </a:r>
          </a:p>
          <a:p>
            <a:r>
              <a:rPr lang="nb-NO" baseline="0" dirty="0" smtClean="0"/>
              <a:t>Profesjonelle utøvere som utøver et fag </a:t>
            </a:r>
          </a:p>
          <a:p>
            <a:r>
              <a:rPr lang="nb-NO" baseline="0" dirty="0" smtClean="0"/>
              <a:t>Har et rammeverk som stiller krav til oss som profesjonelle utøvere</a:t>
            </a:r>
            <a:endParaRPr lang="nb-NO" dirty="0" smtClean="0"/>
          </a:p>
          <a:p>
            <a:r>
              <a:rPr lang="nb-NO" dirty="0" smtClean="0"/>
              <a:t>Blir profesjonell- legge til siden det som IKKE  er ok</a:t>
            </a:r>
          </a:p>
          <a:p>
            <a:endParaRPr lang="nb-NO" dirty="0" smtClean="0"/>
          </a:p>
          <a:p>
            <a:r>
              <a:rPr lang="nb-NO" dirty="0" smtClean="0"/>
              <a:t>NB!!! Her på alle utfordres</a:t>
            </a:r>
            <a:r>
              <a:rPr lang="nb-NO" baseline="0" dirty="0" smtClean="0"/>
              <a:t> og oppfordres på å være bevisst egen oppvekst – bruke dette konstruktivt og ta med det som har vært bra!</a:t>
            </a:r>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8</a:t>
            </a:fld>
            <a:endParaRPr lang="nb-NO"/>
          </a:p>
        </p:txBody>
      </p:sp>
    </p:spTree>
    <p:extLst>
      <p:ext uri="{BB962C8B-B14F-4D97-AF65-F5344CB8AC3E}">
        <p14:creationId xmlns:p14="http://schemas.microsoft.com/office/powerpoint/2010/main" val="1152475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Løven som verdibærer i møte med barna.</a:t>
            </a:r>
            <a:endParaRPr lang="nb-NO" dirty="0"/>
          </a:p>
        </p:txBody>
      </p:sp>
      <p:sp>
        <p:nvSpPr>
          <p:cNvPr id="4" name="Plassholder for lysbildenummer 3"/>
          <p:cNvSpPr>
            <a:spLocks noGrp="1"/>
          </p:cNvSpPr>
          <p:nvPr>
            <p:ph type="sldNum" sz="quarter" idx="10"/>
          </p:nvPr>
        </p:nvSpPr>
        <p:spPr/>
        <p:txBody>
          <a:bodyPr/>
          <a:lstStyle/>
          <a:p>
            <a:fld id="{8EE4DBDA-323C-4B75-8695-6C36EF17DB99}" type="slidenum">
              <a:rPr lang="nb-NO" smtClean="0"/>
              <a:t>9</a:t>
            </a:fld>
            <a:endParaRPr lang="nb-NO"/>
          </a:p>
        </p:txBody>
      </p:sp>
    </p:spTree>
    <p:extLst>
      <p:ext uri="{BB962C8B-B14F-4D97-AF65-F5344CB8AC3E}">
        <p14:creationId xmlns:p14="http://schemas.microsoft.com/office/powerpoint/2010/main" val="128416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0FFE7E7C-05F4-46FF-B652-B398FED9AA33}" type="datetimeFigureOut">
              <a:rPr lang="nb-NO" smtClean="0"/>
              <a:t>17.02.2021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383223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FFE7E7C-05F4-46FF-B652-B398FED9AA33}" type="datetimeFigureOut">
              <a:rPr lang="nb-NO" smtClean="0"/>
              <a:t>17.02.2021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263411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FFE7E7C-05F4-46FF-B652-B398FED9AA33}" type="datetimeFigureOut">
              <a:rPr lang="nb-NO" smtClean="0"/>
              <a:t>17.02.2021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257187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FFE7E7C-05F4-46FF-B652-B398FED9AA33}" type="datetimeFigureOut">
              <a:rPr lang="nb-NO" smtClean="0"/>
              <a:t>17.02.2021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236586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0FFE7E7C-05F4-46FF-B652-B398FED9AA33}" type="datetimeFigureOut">
              <a:rPr lang="nb-NO" smtClean="0"/>
              <a:t>17.02.2021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52793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0FFE7E7C-05F4-46FF-B652-B398FED9AA33}" type="datetimeFigureOut">
              <a:rPr lang="nb-NO" smtClean="0"/>
              <a:t>17.02.2021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369087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0FFE7E7C-05F4-46FF-B652-B398FED9AA33}" type="datetimeFigureOut">
              <a:rPr lang="nb-NO" smtClean="0"/>
              <a:t>17.02.2021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29577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0FFE7E7C-05F4-46FF-B652-B398FED9AA33}" type="datetimeFigureOut">
              <a:rPr lang="nb-NO" smtClean="0"/>
              <a:t>17.02.2021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388876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FFE7E7C-05F4-46FF-B652-B398FED9AA33}" type="datetimeFigureOut">
              <a:rPr lang="nb-NO" smtClean="0"/>
              <a:t>17.02.2021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331990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0FFE7E7C-05F4-46FF-B652-B398FED9AA33}" type="datetimeFigureOut">
              <a:rPr lang="nb-NO" smtClean="0"/>
              <a:t>17.02.2021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261514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0FFE7E7C-05F4-46FF-B652-B398FED9AA33}" type="datetimeFigureOut">
              <a:rPr lang="nb-NO" smtClean="0"/>
              <a:t>17.02.2021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712436E-0145-4056-963C-2011109E3AA8}" type="slidenum">
              <a:rPr lang="nb-NO" smtClean="0"/>
              <a:t>‹#›</a:t>
            </a:fld>
            <a:endParaRPr lang="nb-NO"/>
          </a:p>
        </p:txBody>
      </p:sp>
    </p:spTree>
    <p:extLst>
      <p:ext uri="{BB962C8B-B14F-4D97-AF65-F5344CB8AC3E}">
        <p14:creationId xmlns:p14="http://schemas.microsoft.com/office/powerpoint/2010/main" val="132369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E7E7C-05F4-46FF-B652-B398FED9AA33}" type="datetimeFigureOut">
              <a:rPr lang="nb-NO" smtClean="0"/>
              <a:t>17.02.2021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2436E-0145-4056-963C-2011109E3AA8}" type="slidenum">
              <a:rPr lang="nb-NO" smtClean="0"/>
              <a:t>‹#›</a:t>
            </a:fld>
            <a:endParaRPr lang="nb-NO"/>
          </a:p>
        </p:txBody>
      </p:sp>
    </p:spTree>
    <p:extLst>
      <p:ext uri="{BB962C8B-B14F-4D97-AF65-F5344CB8AC3E}">
        <p14:creationId xmlns:p14="http://schemas.microsoft.com/office/powerpoint/2010/main" val="111549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WB3sfAt23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rAhtXVtNb8E" TargetMode="External"/><Relationship Id="rId4" Type="http://schemas.openxmlformats.org/officeDocument/2006/relationships/image" Target="../media/image16.jfi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sosemplan.no/modeller-og-verktoy/vaere-sammen/handtering-av-utfordrende-adferd/normalfordelingskurven/#gruppe-4-p-u-s-h-i" TargetMode="Externa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osemplan.no/modeller-og-verktoy/vaere-sammen/handtering-av-utfordrende-adferd/sip-mode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Sz5IJJj4t6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udir.no/laring-og-trivsel/barnehagemiljo/"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_1xKUp-Fk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rimstad.kommune.no/handlers/bv.ashx/if50a8e3e-9df3-4478-b515-e0c9125d6964/Regnbuel%c3%b8va.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tJdm-WeI58I"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83771" y="1156153"/>
            <a:ext cx="9144000" cy="2443390"/>
          </a:xfrm>
        </p:spPr>
        <p:txBody>
          <a:bodyPr>
            <a:normAutofit fontScale="90000"/>
          </a:bodyPr>
          <a:lstStyle/>
          <a:p>
            <a:r>
              <a:rPr lang="nb-NO" sz="4000" b="1" dirty="0" smtClean="0"/>
              <a:t/>
            </a:r>
            <a:br>
              <a:rPr lang="nb-NO" sz="4000" b="1" dirty="0" smtClean="0"/>
            </a:br>
            <a:r>
              <a:rPr lang="nb-NO" sz="4000" b="1" dirty="0" smtClean="0"/>
              <a:t>     </a:t>
            </a:r>
            <a:br>
              <a:rPr lang="nb-NO" sz="4000" b="1" dirty="0" smtClean="0"/>
            </a:br>
            <a:r>
              <a:rPr lang="nb-NO" sz="4000" b="1" dirty="0"/>
              <a:t/>
            </a:r>
            <a:br>
              <a:rPr lang="nb-NO" sz="4000" b="1" dirty="0"/>
            </a:br>
            <a:r>
              <a:rPr lang="nb-NO" sz="4000" b="1" dirty="0" smtClean="0"/>
              <a:t/>
            </a:r>
            <a:br>
              <a:rPr lang="nb-NO" sz="4000" b="1" dirty="0" smtClean="0"/>
            </a:br>
            <a:r>
              <a:rPr lang="nb-NO" sz="4000" b="1" dirty="0" smtClean="0"/>
              <a:t>      Introduksjonskurs</a:t>
            </a:r>
            <a:r>
              <a:rPr lang="nb-NO" sz="4000" dirty="0" smtClean="0"/>
              <a:t/>
            </a:r>
            <a:br>
              <a:rPr lang="nb-NO" sz="4000" dirty="0" smtClean="0"/>
            </a:br>
            <a:r>
              <a:rPr lang="nb-NO" sz="4000" dirty="0" smtClean="0"/>
              <a:t>       </a:t>
            </a:r>
            <a:r>
              <a:rPr lang="nb-NO" sz="4000" dirty="0"/>
              <a:t>Et kompetanseløft for</a:t>
            </a:r>
            <a:br>
              <a:rPr lang="nb-NO" sz="4000" dirty="0"/>
            </a:br>
            <a:r>
              <a:rPr lang="nb-NO" sz="4000" dirty="0" smtClean="0"/>
              <a:t>             barnehageansatte</a:t>
            </a:r>
            <a:r>
              <a:rPr lang="nb-NO" sz="4000" dirty="0"/>
              <a:t>, med vekt på</a:t>
            </a:r>
            <a:br>
              <a:rPr lang="nb-NO" sz="4000" dirty="0"/>
            </a:br>
            <a:r>
              <a:rPr lang="nb-NO" sz="4000" dirty="0" smtClean="0"/>
              <a:t>            relasjonens </a:t>
            </a:r>
            <a:r>
              <a:rPr lang="nb-NO" sz="4000" dirty="0"/>
              <a:t>betydning for læring</a:t>
            </a:r>
            <a:br>
              <a:rPr lang="nb-NO" sz="4000" dirty="0"/>
            </a:br>
            <a:r>
              <a:rPr lang="nb-NO" sz="4000" dirty="0" smtClean="0"/>
              <a:t>      og </a:t>
            </a:r>
            <a:r>
              <a:rPr lang="nb-NO" sz="4000" dirty="0"/>
              <a:t>utvikling</a:t>
            </a:r>
            <a:r>
              <a:rPr lang="nb-NO" dirty="0"/>
              <a:t/>
            </a:r>
            <a:br>
              <a:rPr lang="nb-NO" dirty="0"/>
            </a:br>
            <a:endParaRPr lang="nb-NO" dirty="0"/>
          </a:p>
        </p:txBody>
      </p:sp>
      <p:sp>
        <p:nvSpPr>
          <p:cNvPr id="3" name="Undertittel 2"/>
          <p:cNvSpPr>
            <a:spLocks noGrp="1"/>
          </p:cNvSpPr>
          <p:nvPr>
            <p:ph type="subTitle" idx="1"/>
          </p:nvPr>
        </p:nvSpPr>
        <p:spPr>
          <a:xfrm>
            <a:off x="1524000" y="4088674"/>
            <a:ext cx="9144000" cy="1920240"/>
          </a:xfrm>
        </p:spPr>
        <p:txBody>
          <a:bodyPr>
            <a:noAutofit/>
          </a:bodyPr>
          <a:lstStyle/>
          <a:p>
            <a:r>
              <a:rPr lang="nb-NO" b="1" dirty="0" smtClean="0"/>
              <a:t>PÅL ROLAND, Læringsmiljøsenteret i Stavanger.</a:t>
            </a:r>
          </a:p>
          <a:p>
            <a:r>
              <a:rPr lang="nb-NO" b="1" dirty="0" smtClean="0"/>
              <a:t>Forsk     J</a:t>
            </a:r>
            <a:r>
              <a:rPr lang="nb-NO" dirty="0" smtClean="0"/>
              <a:t>obber utadrettet for </a:t>
            </a:r>
            <a:r>
              <a:rPr lang="nb-NO" dirty="0"/>
              <a:t>å gi barnehagebarn, elever, lærlinger og voksne et bedre </a:t>
            </a:r>
            <a:r>
              <a:rPr lang="nb-NO" dirty="0" smtClean="0"/>
              <a:t>læringsmiljø</a:t>
            </a:r>
            <a:endParaRPr lang="nb-NO" sz="3200" dirty="0"/>
          </a:p>
        </p:txBody>
      </p:sp>
      <p:pic>
        <p:nvPicPr>
          <p:cNvPr id="4" name="Plassholder for innhold 3"/>
          <p:cNvPicPr>
            <a:picLocks noGrp="1" noChangeAspect="1"/>
          </p:cNvPicPr>
          <p:nvPr/>
        </p:nvPicPr>
        <p:blipFill>
          <a:blip r:embed="rId3"/>
          <a:stretch>
            <a:fillRect/>
          </a:stretch>
        </p:blipFill>
        <p:spPr>
          <a:xfrm>
            <a:off x="372291" y="287149"/>
            <a:ext cx="2651760" cy="1738007"/>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71" y="4088674"/>
            <a:ext cx="1924050" cy="1714500"/>
          </a:xfrm>
          <a:prstGeom prst="rect">
            <a:avLst/>
          </a:prstGeom>
        </p:spPr>
      </p:pic>
    </p:spTree>
    <p:extLst>
      <p:ext uri="{BB962C8B-B14F-4D97-AF65-F5344CB8AC3E}">
        <p14:creationId xmlns:p14="http://schemas.microsoft.com/office/powerpoint/2010/main" val="543990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Hvordan forstår vi relasjonsbygging (2017)?</a:t>
            </a:r>
            <a:endParaRPr lang="nb-NO" dirty="0"/>
          </a:p>
        </p:txBody>
      </p:sp>
      <p:sp>
        <p:nvSpPr>
          <p:cNvPr id="4" name="Plassholder for innhold 3"/>
          <p:cNvSpPr>
            <a:spLocks noGrp="1"/>
          </p:cNvSpPr>
          <p:nvPr>
            <p:ph idx="1"/>
          </p:nvPr>
        </p:nvSpPr>
        <p:spPr/>
        <p:txBody>
          <a:bodyPr/>
          <a:lstStyle/>
          <a:p>
            <a:pPr marL="0" indent="0">
              <a:buNone/>
            </a:pPr>
            <a:r>
              <a:rPr lang="nb-NO" dirty="0" smtClean="0"/>
              <a:t>- </a:t>
            </a:r>
            <a:r>
              <a:rPr lang="nb-NO" b="1" dirty="0" smtClean="0"/>
              <a:t>Interaksjon</a:t>
            </a:r>
            <a:r>
              <a:rPr lang="nb-NO" dirty="0" smtClean="0"/>
              <a:t>: ETT møtepunkt mellom barn – voksen, eller mellom flere     barn, her og nå.</a:t>
            </a:r>
          </a:p>
          <a:p>
            <a:pPr>
              <a:buFontTx/>
              <a:buChar char="-"/>
            </a:pPr>
            <a:r>
              <a:rPr lang="nb-NO" b="1" dirty="0" smtClean="0"/>
              <a:t>Relasjon</a:t>
            </a:r>
            <a:r>
              <a:rPr lang="nb-NO" dirty="0" smtClean="0"/>
              <a:t>: summen på kvaliteten og mengden av møtepunktene</a:t>
            </a:r>
          </a:p>
          <a:p>
            <a:pPr>
              <a:buFontTx/>
              <a:buChar char="-"/>
            </a:pPr>
            <a:r>
              <a:rPr lang="nb-NO" b="1" dirty="0" smtClean="0"/>
              <a:t>Relasjonsbygging: </a:t>
            </a:r>
            <a:r>
              <a:rPr lang="nb-NO" dirty="0" smtClean="0"/>
              <a:t>summen av alle interaksjonene man har hatt</a:t>
            </a:r>
          </a:p>
          <a:p>
            <a:pPr>
              <a:buFontTx/>
              <a:buChar char="-"/>
            </a:pPr>
            <a:endParaRPr lang="nb-NO" dirty="0"/>
          </a:p>
          <a:p>
            <a:pPr>
              <a:buFontTx/>
              <a:buChar char="-"/>
            </a:pPr>
            <a:r>
              <a:rPr lang="nb-NO" b="1" dirty="0" smtClean="0"/>
              <a:t>Tidsperspektiv</a:t>
            </a:r>
            <a:r>
              <a:rPr lang="nb-NO" dirty="0" smtClean="0"/>
              <a:t>: her og nå + fortid + fremtid</a:t>
            </a:r>
            <a:endParaRPr lang="nb-NO" dirty="0"/>
          </a:p>
        </p:txBody>
      </p:sp>
      <p:pic>
        <p:nvPicPr>
          <p:cNvPr id="6" name="Picture 2" descr="Solomødre til barnehagene: Ikke gjør vår familieform til noe eksoti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197556"/>
            <a:ext cx="3248528" cy="170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33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latin typeface="Calibri" panose="020F0502020204030204" pitchFamily="34" charset="0"/>
                <a:ea typeface="Calibri" panose="020F0502020204030204" pitchFamily="34" charset="0"/>
                <a:cs typeface="Times New Roman" panose="02020603050405020304" pitchFamily="18" charset="0"/>
              </a:rPr>
              <a:t>Å bygge en god relasjon til barnet gjør vi ved </a:t>
            </a:r>
            <a:r>
              <a:rPr lang="nb-NO" b="1" dirty="0" smtClean="0">
                <a:latin typeface="Calibri" panose="020F0502020204030204" pitchFamily="34" charset="0"/>
                <a:ea typeface="Calibri" panose="020F0502020204030204" pitchFamily="34" charset="0"/>
                <a:cs typeface="Times New Roman" panose="02020603050405020304" pitchFamily="18" charset="0"/>
              </a:rPr>
              <a:t>å..</a:t>
            </a:r>
            <a:r>
              <a:rPr lang="nb-NO" sz="3200" dirty="0">
                <a:latin typeface="Calibri" panose="020F0502020204030204" pitchFamily="34" charset="0"/>
                <a:ea typeface="Calibri" panose="020F0502020204030204" pitchFamily="34" charset="0"/>
                <a:cs typeface="Times New Roman" panose="02020603050405020304" pitchFamily="18" charset="0"/>
              </a:rPr>
              <a:t/>
            </a:r>
            <a:br>
              <a:rPr lang="nb-NO" sz="3200" dirty="0">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p:cNvSpPr>
            <a:spLocks noGrp="1"/>
          </p:cNvSpPr>
          <p:nvPr>
            <p:ph idx="1"/>
          </p:nvPr>
        </p:nvSpPr>
        <p:spPr>
          <a:xfrm>
            <a:off x="838200" y="1347537"/>
            <a:ext cx="10515600" cy="4829426"/>
          </a:xfrm>
        </p:spPr>
        <p:txBody>
          <a:bodyPr>
            <a:normAutofit/>
          </a:bodyPr>
          <a:lstStyle/>
          <a:p>
            <a:pPr marL="0" indent="0">
              <a:lnSpc>
                <a:spcPct val="107000"/>
              </a:lnSpc>
              <a:spcAft>
                <a:spcPts val="800"/>
              </a:spcAft>
              <a:buNone/>
            </a:pP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b-NO" dirty="0" smtClean="0">
                <a:latin typeface="Calibri" panose="020F0502020204030204" pitchFamily="34" charset="0"/>
                <a:ea typeface="Calibri" panose="020F0502020204030204" pitchFamily="34" charset="0"/>
                <a:cs typeface="Times New Roman" panose="02020603050405020304" pitchFamily="18" charset="0"/>
              </a:rPr>
              <a:t>sørge </a:t>
            </a:r>
            <a:r>
              <a:rPr lang="nb-NO" dirty="0">
                <a:latin typeface="Calibri" panose="020F0502020204030204" pitchFamily="34" charset="0"/>
                <a:ea typeface="Calibri" panose="020F0502020204030204" pitchFamily="34" charset="0"/>
                <a:cs typeface="Times New Roman" panose="02020603050405020304" pitchFamily="18" charset="0"/>
              </a:rPr>
              <a:t>for et godt </a:t>
            </a:r>
            <a:r>
              <a:rPr lang="nb-NO" dirty="0" smtClean="0">
                <a:latin typeface="Calibri" panose="020F0502020204030204" pitchFamily="34" charset="0"/>
                <a:ea typeface="Calibri" panose="020F0502020204030204" pitchFamily="34" charset="0"/>
                <a:cs typeface="Times New Roman" panose="02020603050405020304" pitchFamily="18" charset="0"/>
              </a:rPr>
              <a:t>klima (god stemning) </a:t>
            </a:r>
            <a:r>
              <a:rPr lang="nb-NO" dirty="0">
                <a:latin typeface="Calibri" panose="020F0502020204030204" pitchFamily="34" charset="0"/>
                <a:ea typeface="Calibri" panose="020F0502020204030204" pitchFamily="34" charset="0"/>
                <a:cs typeface="Times New Roman" panose="02020603050405020304" pitchFamily="18" charset="0"/>
              </a:rPr>
              <a:t>det er den voksnes ansvar</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gi barna opplevelsen at vi liker det vil det vel </a:t>
            </a:r>
            <a:r>
              <a:rPr lang="nb-NO"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b-NO" dirty="0">
                <a:latin typeface="Calibri" panose="020F0502020204030204" pitchFamily="34" charset="0"/>
                <a:ea typeface="Calibri" panose="020F0502020204030204" pitchFamily="34" charset="0"/>
                <a:cs typeface="Times New Roman" panose="02020603050405020304" pitchFamily="18" charset="0"/>
              </a:rPr>
              <a:t>følger opp barnets initiativer ved å være sensitive og fange opp hva det vil eller har behov for </a:t>
            </a:r>
            <a:r>
              <a:rPr lang="nb-NO" dirty="0" smtClean="0">
                <a:latin typeface="Calibri" panose="020F0502020204030204" pitchFamily="34" charset="0"/>
                <a:ea typeface="Calibri" panose="020F0502020204030204" pitchFamily="34" charset="0"/>
                <a:cs typeface="Times New Roman" panose="02020603050405020304" pitchFamily="18" charset="0"/>
              </a:rPr>
              <a:t>(empati)</a:t>
            </a:r>
          </a:p>
          <a:p>
            <a:pPr marL="800100" lvl="1" indent="-342900">
              <a:lnSpc>
                <a:spcPct val="107000"/>
              </a:lnSpc>
              <a:buFont typeface="Calibri" panose="020F0502020204030204" pitchFamily="34" charset="0"/>
              <a:buChar char="-"/>
            </a:pPr>
            <a:r>
              <a:rPr lang="nb-NO" sz="1600" dirty="0" smtClean="0">
                <a:latin typeface="Calibri" panose="020F0502020204030204" pitchFamily="34" charset="0"/>
                <a:ea typeface="Calibri" panose="020F0502020204030204" pitchFamily="34" charset="0"/>
                <a:cs typeface="Times New Roman" panose="02020603050405020304" pitchFamily="18" charset="0"/>
              </a:rPr>
              <a:t>Store og små barn har ulike måter å ytre seg på</a:t>
            </a:r>
            <a:endParaRPr lang="nb-NO" sz="16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nb-NO" dirty="0" smtClean="0">
                <a:latin typeface="Calibri" panose="020F0502020204030204" pitchFamily="34" charset="0"/>
                <a:ea typeface="Calibri" panose="020F0502020204030204" pitchFamily="34" charset="0"/>
                <a:cs typeface="Times New Roman" panose="02020603050405020304" pitchFamily="18" charset="0"/>
              </a:rPr>
              <a:t>                                                                                                             </a:t>
            </a:r>
            <a:r>
              <a:rPr lang="nb-NO" dirty="0">
                <a:latin typeface="Calibri" panose="020F0502020204030204" pitchFamily="34" charset="0"/>
                <a:ea typeface="Calibri" panose="020F0502020204030204" pitchFamily="34" charset="0"/>
                <a:cs typeface="Times New Roman" panose="02020603050405020304" pitchFamily="18" charset="0"/>
              </a:rPr>
              <a:t>(</a:t>
            </a:r>
            <a:r>
              <a:rPr lang="nb-NO" dirty="0" err="1">
                <a:latin typeface="Calibri" panose="020F0502020204030204" pitchFamily="34" charset="0"/>
                <a:ea typeface="Calibri" panose="020F0502020204030204" pitchFamily="34" charset="0"/>
                <a:cs typeface="Times New Roman" panose="02020603050405020304" pitchFamily="18" charset="0"/>
              </a:rPr>
              <a:t>Pianta</a:t>
            </a:r>
            <a:r>
              <a:rPr lang="nb-NO" dirty="0">
                <a:latin typeface="Calibri" panose="020F0502020204030204" pitchFamily="34" charset="0"/>
                <a:ea typeface="Calibri" panose="020F0502020204030204" pitchFamily="34" charset="0"/>
                <a:cs typeface="Times New Roman" panose="02020603050405020304" pitchFamily="18" charset="0"/>
              </a:rPr>
              <a:t>) </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endParaRPr lang="nb-NO" sz="2000" dirty="0">
              <a:latin typeface="Calibri" panose="020F0502020204030204" pitchFamily="34" charset="0"/>
              <a:ea typeface="Calibri" panose="020F0502020204030204" pitchFamily="34" charset="0"/>
              <a:cs typeface="Times New Roman" panose="02020603050405020304" pitchFamily="18" charset="0"/>
            </a:endParaRPr>
          </a:p>
          <a:p>
            <a:endParaRPr lang="nb-NO" dirty="0" smtClean="0"/>
          </a:p>
        </p:txBody>
      </p:sp>
      <p:pic>
        <p:nvPicPr>
          <p:cNvPr id="4" name="Bilde 3"/>
          <p:cNvPicPr>
            <a:picLocks noChangeAspect="1"/>
          </p:cNvPicPr>
          <p:nvPr/>
        </p:nvPicPr>
        <p:blipFill>
          <a:blip r:embed="rId3"/>
          <a:stretch>
            <a:fillRect/>
          </a:stretch>
        </p:blipFill>
        <p:spPr>
          <a:xfrm>
            <a:off x="6096000" y="4033655"/>
            <a:ext cx="3111918" cy="2143308"/>
          </a:xfrm>
          <a:prstGeom prst="rect">
            <a:avLst/>
          </a:prstGeom>
        </p:spPr>
      </p:pic>
    </p:spTree>
    <p:extLst>
      <p:ext uri="{BB962C8B-B14F-4D97-AF65-F5344CB8AC3E}">
        <p14:creationId xmlns:p14="http://schemas.microsoft.com/office/powerpoint/2010/main" val="2991990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Calibri" panose="020F0502020204030204" pitchFamily="34" charset="0"/>
                <a:ea typeface="Calibri" panose="020F0502020204030204" pitchFamily="34" charset="0"/>
                <a:cs typeface="Times New Roman" panose="02020603050405020304" pitchFamily="18" charset="0"/>
              </a:rPr>
              <a:t>Hvorfor skal vi jobbe for å få gode relasjoner til barna? </a:t>
            </a:r>
            <a:endParaRPr lang="nb-NO" dirty="0"/>
          </a:p>
        </p:txBody>
      </p:sp>
      <p:sp>
        <p:nvSpPr>
          <p:cNvPr id="3" name="Plassholder for innhold 2"/>
          <p:cNvSpPr>
            <a:spLocks noGrp="1"/>
          </p:cNvSpPr>
          <p:nvPr>
            <p:ph idx="1"/>
          </p:nvPr>
        </p:nvSpPr>
        <p:spPr/>
        <p:txBody>
          <a:bodyPr>
            <a:normAutofit fontScale="85000" lnSpcReduction="20000"/>
          </a:bodyPr>
          <a:lstStyle/>
          <a:p>
            <a:pPr marL="457200">
              <a:lnSpc>
                <a:spcPct val="107000"/>
              </a:lnSpc>
              <a:spcAft>
                <a:spcPts val="0"/>
              </a:spcAft>
            </a:pPr>
            <a:r>
              <a:rPr lang="nb-NO"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Helt </a:t>
            </a:r>
            <a:r>
              <a:rPr lang="nb-NO" dirty="0">
                <a:solidFill>
                  <a:srgbClr val="FF0000"/>
                </a:solidFill>
                <a:latin typeface="Calibri" panose="020F0502020204030204" pitchFamily="34" charset="0"/>
                <a:ea typeface="Calibri" panose="020F0502020204030204" pitchFamily="34" charset="0"/>
                <a:cs typeface="Times New Roman" panose="02020603050405020304" pitchFamily="18" charset="0"/>
              </a:rPr>
              <a:t>avgjørende i forhold til </a:t>
            </a:r>
            <a:r>
              <a:rPr lang="nb-NO"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grensesetting!</a:t>
            </a:r>
          </a:p>
          <a:p>
            <a:pPr indent="0">
              <a:lnSpc>
                <a:spcPct val="107000"/>
              </a:lnSpc>
              <a:spcAft>
                <a:spcPts val="0"/>
              </a:spcAft>
              <a:buNone/>
            </a:pPr>
            <a:r>
              <a:rPr lang="nb-NO" dirty="0" smtClean="0">
                <a:latin typeface="Calibri" panose="020F0502020204030204" pitchFamily="34" charset="0"/>
                <a:ea typeface="Calibri" panose="020F0502020204030204" pitchFamily="34" charset="0"/>
                <a:cs typeface="Times New Roman" panose="02020603050405020304" pitchFamily="18" charset="0"/>
              </a:rPr>
              <a:t>Å jobbe langsiktig med relasjonsbygging gjør at vi </a:t>
            </a:r>
            <a:r>
              <a:rPr lang="nb-NO" dirty="0">
                <a:latin typeface="Calibri" panose="020F0502020204030204" pitchFamily="34" charset="0"/>
                <a:ea typeface="Calibri" panose="020F0502020204030204" pitchFamily="34" charset="0"/>
                <a:cs typeface="Times New Roman" panose="02020603050405020304" pitchFamily="18" charset="0"/>
              </a:rPr>
              <a:t>kommer i </a:t>
            </a:r>
            <a:r>
              <a:rPr lang="nb-NO" dirty="0" smtClean="0">
                <a:latin typeface="Calibri" panose="020F0502020204030204" pitchFamily="34" charset="0"/>
                <a:ea typeface="Calibri" panose="020F0502020204030204" pitchFamily="34" charset="0"/>
                <a:cs typeface="Times New Roman" panose="02020603050405020304" pitchFamily="18" charset="0"/>
              </a:rPr>
              <a:t>en</a:t>
            </a:r>
          </a:p>
          <a:p>
            <a:pPr indent="0">
              <a:lnSpc>
                <a:spcPct val="107000"/>
              </a:lnSpc>
              <a:spcAft>
                <a:spcPts val="0"/>
              </a:spcAft>
              <a:buNone/>
            </a:pPr>
            <a:r>
              <a:rPr lang="nb-NO" dirty="0" smtClean="0">
                <a:latin typeface="Calibri" panose="020F0502020204030204" pitchFamily="34" charset="0"/>
                <a:ea typeface="Calibri" panose="020F0502020204030204" pitchFamily="34" charset="0"/>
                <a:cs typeface="Times New Roman" panose="02020603050405020304" pitchFamily="18" charset="0"/>
              </a:rPr>
              <a:t> </a:t>
            </a:r>
            <a:r>
              <a:rPr lang="nb-NO" u="sng" dirty="0">
                <a:latin typeface="Calibri" panose="020F0502020204030204" pitchFamily="34" charset="0"/>
                <a:ea typeface="Calibri" panose="020F0502020204030204" pitchFamily="34" charset="0"/>
                <a:cs typeface="Times New Roman" panose="02020603050405020304" pitchFamily="18" charset="0"/>
              </a:rPr>
              <a:t>positiv posisjon til </a:t>
            </a:r>
            <a:r>
              <a:rPr lang="nb-NO" u="sng" dirty="0" smtClean="0">
                <a:latin typeface="Calibri" panose="020F0502020204030204" pitchFamily="34" charset="0"/>
                <a:ea typeface="Calibri" panose="020F0502020204030204" pitchFamily="34" charset="0"/>
                <a:cs typeface="Times New Roman" panose="02020603050405020304" pitchFamily="18" charset="0"/>
              </a:rPr>
              <a:t>barnet </a:t>
            </a:r>
          </a:p>
          <a:p>
            <a:pPr indent="0">
              <a:lnSpc>
                <a:spcPct val="107000"/>
              </a:lnSpc>
              <a:spcAft>
                <a:spcPts val="0"/>
              </a:spcAft>
              <a:buNone/>
            </a:pPr>
            <a:endParaRPr lang="nb-NO" u="sng" dirty="0" smtClean="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nb-NO" dirty="0" smtClean="0">
                <a:latin typeface="Calibri" panose="020F0502020204030204" pitchFamily="34" charset="0"/>
                <a:ea typeface="Calibri" panose="020F0502020204030204" pitchFamily="34" charset="0"/>
                <a:cs typeface="Times New Roman" panose="02020603050405020304" pitchFamily="18" charset="0"/>
              </a:rPr>
              <a:t>Denne posisjonen vil gi oss som voksen muligheten for å komme med grensesetting i en </a:t>
            </a:r>
            <a:r>
              <a:rPr lang="nb-NO" u="sng" dirty="0" smtClean="0">
                <a:latin typeface="Calibri" panose="020F0502020204030204" pitchFamily="34" charset="0"/>
                <a:ea typeface="Calibri" panose="020F0502020204030204" pitchFamily="34" charset="0"/>
                <a:cs typeface="Times New Roman" panose="02020603050405020304" pitchFamily="18" charset="0"/>
              </a:rPr>
              <a:t>gunstig følelsesmessig atmosfære </a:t>
            </a:r>
          </a:p>
          <a:p>
            <a:pPr indent="0">
              <a:lnSpc>
                <a:spcPct val="107000"/>
              </a:lnSpc>
              <a:spcAft>
                <a:spcPts val="0"/>
              </a:spcAft>
              <a:buNone/>
            </a:pPr>
            <a:endParaRPr lang="nb-NO" u="sng" dirty="0" smtClean="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nb-NO" dirty="0" smtClean="0">
                <a:latin typeface="Calibri" panose="020F0502020204030204" pitchFamily="34" charset="0"/>
                <a:ea typeface="Calibri" panose="020F0502020204030204" pitchFamily="34" charset="0"/>
                <a:cs typeface="Times New Roman" panose="02020603050405020304" pitchFamily="18" charset="0"/>
              </a:rPr>
              <a:t>Det vil </a:t>
            </a:r>
            <a:r>
              <a:rPr lang="nb-NO" dirty="0">
                <a:latin typeface="Calibri" panose="020F0502020204030204" pitchFamily="34" charset="0"/>
                <a:ea typeface="Calibri" panose="020F0502020204030204" pitchFamily="34" charset="0"/>
                <a:cs typeface="Times New Roman" panose="02020603050405020304" pitchFamily="18" charset="0"/>
              </a:rPr>
              <a:t>påvirke hvordan </a:t>
            </a:r>
            <a:r>
              <a:rPr lang="nb-NO" u="sng" dirty="0">
                <a:latin typeface="Calibri" panose="020F0502020204030204" pitchFamily="34" charset="0"/>
                <a:ea typeface="Calibri" panose="020F0502020204030204" pitchFamily="34" charset="0"/>
                <a:cs typeface="Times New Roman" panose="02020603050405020304" pitchFamily="18" charset="0"/>
              </a:rPr>
              <a:t>barnet mottar og responderer på </a:t>
            </a:r>
            <a:r>
              <a:rPr lang="nb-NO" u="sng" dirty="0" smtClean="0">
                <a:latin typeface="Calibri" panose="020F0502020204030204" pitchFamily="34" charset="0"/>
                <a:ea typeface="Calibri" panose="020F0502020204030204" pitchFamily="34" charset="0"/>
                <a:cs typeface="Times New Roman" panose="02020603050405020304" pitchFamily="18" charset="0"/>
              </a:rPr>
              <a:t>grensesettingen, </a:t>
            </a:r>
            <a:r>
              <a:rPr lang="nb-NO" dirty="0">
                <a:latin typeface="Calibri" panose="020F0502020204030204" pitchFamily="34" charset="0"/>
                <a:ea typeface="Calibri" panose="020F0502020204030204" pitchFamily="34" charset="0"/>
                <a:cs typeface="Times New Roman" panose="02020603050405020304" pitchFamily="18" charset="0"/>
              </a:rPr>
              <a:t>fordi den blir utført av en voksen barnet har opparbeidet et tillitsforhold til.</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nb-NO" dirty="0">
                <a:latin typeface="Calibri" panose="020F0502020204030204" pitchFamily="34" charset="0"/>
                <a:ea typeface="Calibri" panose="020F0502020204030204" pitchFamily="34" charset="0"/>
                <a:cs typeface="Times New Roman" panose="02020603050405020304" pitchFamily="18" charset="0"/>
              </a:rPr>
              <a:t> </a:t>
            </a:r>
            <a:endParaRPr lang="nb-NO" sz="2000" dirty="0">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26106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b="1" dirty="0"/>
              <a:t>Banking </a:t>
            </a:r>
            <a:r>
              <a:rPr lang="en-US" b="1" dirty="0" smtClean="0"/>
              <a:t>time (`Investering i banken`)</a:t>
            </a:r>
            <a:endParaRPr lang="nb-NO" dirty="0">
              <a:solidFill>
                <a:schemeClr val="accent6"/>
              </a:solidFill>
            </a:endParaRPr>
          </a:p>
        </p:txBody>
      </p:sp>
      <p:sp>
        <p:nvSpPr>
          <p:cNvPr id="3" name="Plassholder for innhold 2"/>
          <p:cNvSpPr>
            <a:spLocks noGrp="1"/>
          </p:cNvSpPr>
          <p:nvPr>
            <p:ph idx="1"/>
          </p:nvPr>
        </p:nvSpPr>
        <p:spPr/>
        <p:txBody>
          <a:bodyPr>
            <a:noAutofit/>
          </a:bodyPr>
          <a:lstStyle/>
          <a:p>
            <a:r>
              <a:rPr lang="nb-NO" sz="2400" b="1" dirty="0"/>
              <a:t>Den voksnes kvalitetstid i samvær med det enkelte barn</a:t>
            </a:r>
            <a:endParaRPr lang="nb-NO" sz="2400" dirty="0"/>
          </a:p>
          <a:p>
            <a:r>
              <a:rPr lang="nb-NO" sz="2000" dirty="0" smtClean="0"/>
              <a:t>Den </a:t>
            </a:r>
            <a:r>
              <a:rPr lang="nb-NO" sz="2000" dirty="0"/>
              <a:t>voksne og barnet har </a:t>
            </a:r>
            <a:r>
              <a:rPr lang="nb-NO" sz="2000" b="1" dirty="0"/>
              <a:t>avtalte samværstider, </a:t>
            </a:r>
            <a:r>
              <a:rPr lang="nb-NO" sz="2000" dirty="0"/>
              <a:t>som er beskyttet, hvor bare de to er sammen på barnets premisser.</a:t>
            </a:r>
          </a:p>
          <a:p>
            <a:r>
              <a:rPr lang="nb-NO" sz="2000" b="1" dirty="0"/>
              <a:t>Tiden </a:t>
            </a:r>
            <a:r>
              <a:rPr lang="nb-NO" sz="2000" dirty="0"/>
              <a:t>er ikke avhengig av om barnet har oppført seg bra eller ikke, samværet gjennomføres uansett. Slik kan man bygge opp barnets tillit </a:t>
            </a:r>
            <a:r>
              <a:rPr lang="nb-NO" sz="2000" dirty="0" smtClean="0"/>
              <a:t>helt </a:t>
            </a:r>
            <a:r>
              <a:rPr lang="nb-NO" sz="2000" dirty="0"/>
              <a:t>fra grunnen av</a:t>
            </a:r>
            <a:r>
              <a:rPr lang="nb-NO" sz="2000" dirty="0" smtClean="0"/>
              <a:t>.</a:t>
            </a:r>
            <a:endParaRPr lang="nb-NO" sz="2000" dirty="0"/>
          </a:p>
          <a:p>
            <a:r>
              <a:rPr lang="nb-NO" sz="2000" dirty="0"/>
              <a:t>Banking time formidler positive budskap til barnet som: </a:t>
            </a:r>
            <a:r>
              <a:rPr lang="nb-NO" sz="2000" b="1" dirty="0"/>
              <a:t>jeg bryr meg om deg, jeg vil støtte deg</a:t>
            </a:r>
            <a:r>
              <a:rPr lang="nb-NO" sz="2000" dirty="0" smtClean="0"/>
              <a:t>`.</a:t>
            </a:r>
            <a:r>
              <a:rPr lang="nb-NO" sz="2000" dirty="0"/>
              <a:t> </a:t>
            </a:r>
          </a:p>
          <a:p>
            <a:r>
              <a:rPr lang="nb-NO" sz="2400" b="1" dirty="0" smtClean="0"/>
              <a:t>VIKTIG</a:t>
            </a:r>
            <a:r>
              <a:rPr lang="nb-NO" sz="2400" dirty="0"/>
              <a:t>:</a:t>
            </a:r>
            <a:r>
              <a:rPr lang="nb-NO" sz="2400" dirty="0" smtClean="0"/>
              <a:t> </a:t>
            </a:r>
            <a:r>
              <a:rPr lang="nb-NO" sz="2400" dirty="0"/>
              <a:t>det første og viktigste tiltaket ved utfordrende og avvisende atferd hos </a:t>
            </a:r>
            <a:r>
              <a:rPr lang="nb-NO" sz="2400" dirty="0" smtClean="0"/>
              <a:t>barn</a:t>
            </a:r>
          </a:p>
          <a:p>
            <a:pPr marL="0" indent="0">
              <a:buNone/>
            </a:pPr>
            <a:r>
              <a:rPr lang="nb-NO" sz="2000" b="1" dirty="0" smtClean="0"/>
              <a:t>Summeoppgave:</a:t>
            </a:r>
          </a:p>
          <a:p>
            <a:pPr marL="0" indent="0">
              <a:buNone/>
            </a:pPr>
            <a:r>
              <a:rPr lang="nb-NO" sz="2000" dirty="0">
                <a:solidFill>
                  <a:srgbClr val="FF0000"/>
                </a:solidFill>
              </a:rPr>
              <a:t>Hva betyr det å være sammen med barnet på barnets premisser?</a:t>
            </a:r>
            <a:endParaRPr lang="nb-NO" sz="2000" dirty="0"/>
          </a:p>
          <a:p>
            <a:pPr marL="0" indent="0">
              <a:buNone/>
            </a:pPr>
            <a:endParaRPr lang="nb-NO" sz="2000" dirty="0"/>
          </a:p>
          <a:p>
            <a:endParaRPr lang="nb-NO" sz="2000" dirty="0"/>
          </a:p>
        </p:txBody>
      </p:sp>
    </p:spTree>
    <p:extLst>
      <p:ext uri="{BB962C8B-B14F-4D97-AF65-F5344CB8AC3E}">
        <p14:creationId xmlns:p14="http://schemas.microsoft.com/office/powerpoint/2010/main" val="1741678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Vi kan dele opp hjernen i tre deler.</a:t>
            </a:r>
            <a:br>
              <a:rPr lang="nb-NO" dirty="0"/>
            </a:br>
            <a:endParaRPr lang="nb-NO" dirty="0"/>
          </a:p>
        </p:txBody>
      </p:sp>
      <p:sp>
        <p:nvSpPr>
          <p:cNvPr id="3" name="Plassholder for innhold 2"/>
          <p:cNvSpPr>
            <a:spLocks noGrp="1"/>
          </p:cNvSpPr>
          <p:nvPr>
            <p:ph idx="1"/>
          </p:nvPr>
        </p:nvSpPr>
        <p:spPr/>
        <p:txBody>
          <a:bodyPr/>
          <a:lstStyle/>
          <a:p>
            <a:pPr marL="0" indent="0">
              <a:buNone/>
            </a:pPr>
            <a:endParaRPr lang="nb-NO" dirty="0" smtClean="0"/>
          </a:p>
          <a:p>
            <a:pPr marL="0" indent="0">
              <a:buNone/>
            </a:pPr>
            <a:r>
              <a:rPr lang="nb-NO" u="sng" dirty="0">
                <a:hlinkClick r:id="rId3"/>
              </a:rPr>
              <a:t>https://</a:t>
            </a:r>
            <a:r>
              <a:rPr lang="nb-NO" u="sng" dirty="0" smtClean="0">
                <a:hlinkClick r:id="rId3"/>
              </a:rPr>
              <a:t>www.youtube.com/watch?v=AWB3sfAt23E</a:t>
            </a:r>
            <a:endParaRPr lang="nb-NO" u="sng" dirty="0" smtClean="0"/>
          </a:p>
          <a:p>
            <a:pPr marL="0" indent="0">
              <a:buNone/>
            </a:pPr>
            <a:endParaRPr lang="nb-NO" u="sng" dirty="0"/>
          </a:p>
          <a:p>
            <a:pPr marL="0" indent="0">
              <a:buNone/>
            </a:pPr>
            <a:endParaRPr lang="nb-NO" dirty="0"/>
          </a:p>
        </p:txBody>
      </p:sp>
      <p:pic>
        <p:nvPicPr>
          <p:cNvPr id="4" name="Plassholder for innhold 3"/>
          <p:cNvPicPr>
            <a:picLocks noChangeAspect="1"/>
          </p:cNvPicPr>
          <p:nvPr/>
        </p:nvPicPr>
        <p:blipFill>
          <a:blip r:embed="rId4"/>
          <a:stretch>
            <a:fillRect/>
          </a:stretch>
        </p:blipFill>
        <p:spPr>
          <a:xfrm>
            <a:off x="9130145" y="5264727"/>
            <a:ext cx="1801982" cy="927548"/>
          </a:xfrm>
          <a:prstGeom prst="rect">
            <a:avLst/>
          </a:prstGeom>
        </p:spPr>
      </p:pic>
    </p:spTree>
    <p:extLst>
      <p:ext uri="{BB962C8B-B14F-4D97-AF65-F5344CB8AC3E}">
        <p14:creationId xmlns:p14="http://schemas.microsoft.com/office/powerpoint/2010/main" val="1165221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Atferd som utfordrer oss </a:t>
            </a:r>
            <a:br>
              <a:rPr lang="nb-NO" dirty="0" smtClean="0"/>
            </a:br>
            <a:r>
              <a:rPr lang="nb-NO" dirty="0" smtClean="0"/>
              <a:t> </a:t>
            </a:r>
            <a:endParaRPr lang="nb-NO" dirty="0"/>
          </a:p>
        </p:txBody>
      </p:sp>
      <p:sp>
        <p:nvSpPr>
          <p:cNvPr id="5" name="Plassholder for innhold 4"/>
          <p:cNvSpPr>
            <a:spLocks noGrp="1"/>
          </p:cNvSpPr>
          <p:nvPr>
            <p:ph idx="1"/>
          </p:nvPr>
        </p:nvSpPr>
        <p:spPr/>
        <p:txBody>
          <a:bodyPr>
            <a:normAutofit/>
          </a:bodyPr>
          <a:lstStyle/>
          <a:p>
            <a:r>
              <a:rPr lang="nb-NO" sz="4400" dirty="0" smtClean="0"/>
              <a:t>Følelser</a:t>
            </a:r>
          </a:p>
          <a:p>
            <a:r>
              <a:rPr lang="nb-NO" sz="4400" dirty="0" smtClean="0"/>
              <a:t>Temperament</a:t>
            </a:r>
          </a:p>
          <a:p>
            <a:r>
              <a:rPr lang="nb-NO" sz="4400" dirty="0" smtClean="0"/>
              <a:t>Negative handlinger</a:t>
            </a:r>
          </a:p>
          <a:p>
            <a:pPr marL="0" indent="0">
              <a:buNone/>
            </a:pPr>
            <a:r>
              <a:rPr lang="nb-NO" sz="4400" dirty="0" smtClean="0"/>
              <a:t> </a:t>
            </a:r>
            <a:endParaRPr lang="nb-NO" sz="4400" dirty="0"/>
          </a:p>
        </p:txBody>
      </p:sp>
      <p:pic>
        <p:nvPicPr>
          <p:cNvPr id="6" name="Plassholder for innhold 3"/>
          <p:cNvPicPr>
            <a:picLocks noChangeAspect="1"/>
          </p:cNvPicPr>
          <p:nvPr/>
        </p:nvPicPr>
        <p:blipFill>
          <a:blip r:embed="rId3"/>
          <a:stretch>
            <a:fillRect/>
          </a:stretch>
        </p:blipFill>
        <p:spPr>
          <a:xfrm>
            <a:off x="9130145" y="5264727"/>
            <a:ext cx="1801982" cy="927548"/>
          </a:xfrm>
          <a:prstGeom prst="rect">
            <a:avLst/>
          </a:prstGeom>
        </p:spPr>
      </p:pic>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255" y="1943100"/>
            <a:ext cx="4488872" cy="2971800"/>
          </a:xfrm>
          <a:prstGeom prst="rect">
            <a:avLst/>
          </a:prstGeom>
        </p:spPr>
      </p:pic>
      <p:sp>
        <p:nvSpPr>
          <p:cNvPr id="4" name="Rektangel 3"/>
          <p:cNvSpPr/>
          <p:nvPr/>
        </p:nvSpPr>
        <p:spPr>
          <a:xfrm>
            <a:off x="1260764" y="3233402"/>
            <a:ext cx="2008909" cy="2031325"/>
          </a:xfrm>
          <a:prstGeom prst="rect">
            <a:avLst/>
          </a:prstGeom>
        </p:spPr>
        <p:txBody>
          <a:bodyPr wrap="square">
            <a:spAutoFit/>
          </a:bodyPr>
          <a:lstStyle/>
          <a:p>
            <a:endParaRPr lang="nb-NO" dirty="0" smtClean="0">
              <a:hlinkClick r:id="rId5"/>
            </a:endParaRPr>
          </a:p>
          <a:p>
            <a:endParaRPr lang="nb-NO" dirty="0">
              <a:hlinkClick r:id="rId5"/>
            </a:endParaRPr>
          </a:p>
          <a:p>
            <a:endParaRPr lang="nb-NO" dirty="0" smtClean="0">
              <a:hlinkClick r:id="rId5"/>
            </a:endParaRPr>
          </a:p>
          <a:p>
            <a:endParaRPr lang="nb-NO" dirty="0">
              <a:hlinkClick r:id="rId5"/>
            </a:endParaRPr>
          </a:p>
          <a:p>
            <a:endParaRPr lang="nb-NO" dirty="0" smtClean="0">
              <a:hlinkClick r:id="rId5"/>
            </a:endParaRPr>
          </a:p>
          <a:p>
            <a:endParaRPr lang="nb-NO" dirty="0">
              <a:hlinkClick r:id="rId5"/>
            </a:endParaRPr>
          </a:p>
          <a:p>
            <a:r>
              <a:rPr lang="nb-NO" dirty="0" smtClean="0">
                <a:hlinkClick r:id="rId5"/>
              </a:rPr>
              <a:t>Tanker </a:t>
            </a:r>
            <a:r>
              <a:rPr lang="nb-NO" dirty="0">
                <a:hlinkClick r:id="rId5"/>
              </a:rPr>
              <a:t>og følelser</a:t>
            </a:r>
            <a:endParaRPr lang="nb-NO" dirty="0"/>
          </a:p>
        </p:txBody>
      </p:sp>
    </p:spTree>
    <p:extLst>
      <p:ext uri="{BB962C8B-B14F-4D97-AF65-F5344CB8AC3E}">
        <p14:creationId xmlns:p14="http://schemas.microsoft.com/office/powerpoint/2010/main" val="2161608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Reaktiv aggresjon</a:t>
            </a:r>
            <a:endParaRPr lang="nb-NO" dirty="0"/>
          </a:p>
        </p:txBody>
      </p:sp>
      <p:pic>
        <p:nvPicPr>
          <p:cNvPr id="4" name="Plassholder for innhold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067550" y="1027906"/>
            <a:ext cx="4286250" cy="3209925"/>
          </a:xfrm>
          <a:prstGeom prst="rect">
            <a:avLst/>
          </a:prstGeom>
          <a:noFill/>
        </p:spPr>
      </p:pic>
      <p:sp>
        <p:nvSpPr>
          <p:cNvPr id="7" name="Rektangel 6"/>
          <p:cNvSpPr/>
          <p:nvPr/>
        </p:nvSpPr>
        <p:spPr>
          <a:xfrm>
            <a:off x="522514" y="1720840"/>
            <a:ext cx="6545036" cy="4585871"/>
          </a:xfrm>
          <a:prstGeom prst="rect">
            <a:avLst/>
          </a:prstGeom>
        </p:spPr>
        <p:txBody>
          <a:bodyPr wrap="square">
            <a:spAutoFit/>
          </a:bodyPr>
          <a:lstStyle/>
          <a:p>
            <a:r>
              <a:rPr lang="nb-NO" sz="2800" dirty="0" smtClean="0"/>
              <a:t>En reaktiv handling er en handling på impuls uten å ha med tenke- hjerne</a:t>
            </a:r>
          </a:p>
          <a:p>
            <a:endParaRPr lang="nb-NO" sz="2800" dirty="0">
              <a:solidFill>
                <a:srgbClr val="FF0000"/>
              </a:solidFill>
            </a:endParaRPr>
          </a:p>
          <a:p>
            <a:r>
              <a:rPr lang="nb-NO" dirty="0" smtClean="0"/>
              <a:t>➢</a:t>
            </a:r>
            <a:r>
              <a:rPr lang="nb-NO" sz="2800" dirty="0"/>
              <a:t>En reaksjon på </a:t>
            </a:r>
            <a:r>
              <a:rPr lang="nb-NO" sz="2800" dirty="0" smtClean="0"/>
              <a:t>noe</a:t>
            </a:r>
            <a:endParaRPr lang="nb-NO" dirty="0"/>
          </a:p>
          <a:p>
            <a:r>
              <a:rPr lang="nb-NO" dirty="0" smtClean="0"/>
              <a:t>➢</a:t>
            </a:r>
            <a:r>
              <a:rPr lang="nb-NO" sz="2800" dirty="0" smtClean="0"/>
              <a:t>Skaper </a:t>
            </a:r>
            <a:r>
              <a:rPr lang="nb-NO" sz="2800" dirty="0"/>
              <a:t>frustrasjon, </a:t>
            </a:r>
            <a:r>
              <a:rPr lang="nb-NO" sz="2800" dirty="0" smtClean="0"/>
              <a:t>provokasjon</a:t>
            </a:r>
          </a:p>
          <a:p>
            <a:r>
              <a:rPr lang="nb-NO" sz="2400" dirty="0" smtClean="0">
                <a:solidFill>
                  <a:srgbClr val="FF0000"/>
                </a:solidFill>
              </a:rPr>
              <a:t>Hva </a:t>
            </a:r>
            <a:r>
              <a:rPr lang="nb-NO" sz="2400" dirty="0">
                <a:solidFill>
                  <a:srgbClr val="FF0000"/>
                </a:solidFill>
              </a:rPr>
              <a:t>var det barnet ønsket og ikke fikk</a:t>
            </a:r>
            <a:r>
              <a:rPr lang="nb-NO" sz="2400" dirty="0" smtClean="0">
                <a:solidFill>
                  <a:srgbClr val="FF0000"/>
                </a:solidFill>
              </a:rPr>
              <a:t>?</a:t>
            </a:r>
          </a:p>
          <a:p>
            <a:r>
              <a:rPr lang="nb-NO" sz="2400" dirty="0" smtClean="0">
                <a:solidFill>
                  <a:srgbClr val="FF0000"/>
                </a:solidFill>
              </a:rPr>
              <a:t>Hva </a:t>
            </a:r>
            <a:r>
              <a:rPr lang="nb-NO" sz="2400" dirty="0">
                <a:solidFill>
                  <a:srgbClr val="FF0000"/>
                </a:solidFill>
              </a:rPr>
              <a:t>var det barnet ville, men ikke klarte?</a:t>
            </a:r>
          </a:p>
          <a:p>
            <a:r>
              <a:rPr lang="nb-NO" sz="2400" dirty="0" smtClean="0">
                <a:solidFill>
                  <a:srgbClr val="FF0000"/>
                </a:solidFill>
              </a:rPr>
              <a:t>Hvorfor </a:t>
            </a:r>
            <a:r>
              <a:rPr lang="nb-NO" sz="2400" dirty="0">
                <a:solidFill>
                  <a:srgbClr val="FF0000"/>
                </a:solidFill>
              </a:rPr>
              <a:t>følte det seg truet? Ble barnet redd?</a:t>
            </a:r>
          </a:p>
          <a:p>
            <a:r>
              <a:rPr lang="nb-NO" sz="2400" dirty="0" smtClean="0">
                <a:solidFill>
                  <a:srgbClr val="FF0000"/>
                </a:solidFill>
              </a:rPr>
              <a:t>Hva </a:t>
            </a:r>
            <a:r>
              <a:rPr lang="nb-NO" sz="2400" dirty="0">
                <a:solidFill>
                  <a:srgbClr val="FF0000"/>
                </a:solidFill>
              </a:rPr>
              <a:t>var det barnet ikke ville gi fra seg</a:t>
            </a:r>
            <a:r>
              <a:rPr lang="nb-NO" sz="2400" dirty="0" smtClean="0">
                <a:solidFill>
                  <a:srgbClr val="FF0000"/>
                </a:solidFill>
              </a:rPr>
              <a:t>?</a:t>
            </a:r>
            <a:endParaRPr lang="nb-NO" sz="2400" dirty="0">
              <a:solidFill>
                <a:srgbClr val="FF0000"/>
              </a:solidFill>
            </a:endParaRPr>
          </a:p>
          <a:p>
            <a:r>
              <a:rPr lang="nb-NO" sz="2400" dirty="0" smtClean="0"/>
              <a:t>➢</a:t>
            </a:r>
            <a:r>
              <a:rPr lang="nb-NO" sz="2800" dirty="0" smtClean="0"/>
              <a:t>Den </a:t>
            </a:r>
            <a:r>
              <a:rPr lang="nb-NO" sz="2800" dirty="0"/>
              <a:t>negative handlingen kommer i etterkant av følelsen</a:t>
            </a:r>
          </a:p>
        </p:txBody>
      </p:sp>
      <p:pic>
        <p:nvPicPr>
          <p:cNvPr id="5" name="Plassholder for innhold 3"/>
          <p:cNvPicPr>
            <a:picLocks noChangeAspect="1"/>
          </p:cNvPicPr>
          <p:nvPr/>
        </p:nvPicPr>
        <p:blipFill>
          <a:blip r:embed="rId4"/>
          <a:stretch>
            <a:fillRect/>
          </a:stretch>
        </p:blipFill>
        <p:spPr>
          <a:xfrm>
            <a:off x="9924230" y="5481296"/>
            <a:ext cx="1801982" cy="927548"/>
          </a:xfrm>
          <a:prstGeom prst="rect">
            <a:avLst/>
          </a:prstGeom>
        </p:spPr>
      </p:pic>
    </p:spTree>
    <p:extLst>
      <p:ext uri="{BB962C8B-B14F-4D97-AF65-F5344CB8AC3E}">
        <p14:creationId xmlns:p14="http://schemas.microsoft.com/office/powerpoint/2010/main" val="203107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881784"/>
          </a:xfrm>
        </p:spPr>
        <p:txBody>
          <a:bodyPr>
            <a:normAutofit fontScale="90000"/>
          </a:bodyPr>
          <a:lstStyle/>
          <a:p>
            <a:r>
              <a:rPr lang="nb-NO" dirty="0" smtClean="0"/>
              <a:t>Proaktiv aggresjon </a:t>
            </a:r>
            <a:r>
              <a:rPr lang="nb-NO" dirty="0" smtClean="0">
                <a:solidFill>
                  <a:srgbClr val="FF0000"/>
                </a:solidFill>
              </a:rPr>
              <a:t>– er planlagt og en handler ikke på impuls</a:t>
            </a:r>
            <a:endParaRPr lang="nb-NO" dirty="0">
              <a:solidFill>
                <a:srgbClr val="FF0000"/>
              </a:solidFill>
            </a:endParaRPr>
          </a:p>
        </p:txBody>
      </p:sp>
      <p:pic>
        <p:nvPicPr>
          <p:cNvPr id="4" name="Plassholder for innhold 3"/>
          <p:cNvPicPr>
            <a:picLocks noGrp="1" noChangeAspect="1"/>
          </p:cNvPicPr>
          <p:nvPr>
            <p:ph idx="1"/>
          </p:nvPr>
        </p:nvPicPr>
        <p:blipFill>
          <a:blip r:embed="rId3"/>
          <a:stretch>
            <a:fillRect/>
          </a:stretch>
        </p:blipFill>
        <p:spPr>
          <a:xfrm>
            <a:off x="1713415" y="2078182"/>
            <a:ext cx="8765170" cy="4572000"/>
          </a:xfrm>
          <a:prstGeom prst="rect">
            <a:avLst/>
          </a:prstGeom>
        </p:spPr>
      </p:pic>
    </p:spTree>
    <p:extLst>
      <p:ext uri="{BB962C8B-B14F-4D97-AF65-F5344CB8AC3E}">
        <p14:creationId xmlns:p14="http://schemas.microsoft.com/office/powerpoint/2010/main" val="1403199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
          <p:cNvPicPr/>
          <p:nvPr/>
        </p:nvPicPr>
        <p:blipFill>
          <a:blip r:embed="rId3">
            <a:extLst>
              <a:ext uri="{28A0092B-C50C-407E-A947-70E740481C1C}">
                <a14:useLocalDpi xmlns:a14="http://schemas.microsoft.com/office/drawing/2010/main" val="0"/>
              </a:ext>
            </a:extLst>
          </a:blip>
          <a:srcRect/>
          <a:stretch>
            <a:fillRect/>
          </a:stretch>
        </p:blipFill>
        <p:spPr bwMode="auto">
          <a:xfrm>
            <a:off x="237304" y="1469935"/>
            <a:ext cx="10502538" cy="423164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p:cNvPicPr>
            <a:picLocks noChangeAspect="1"/>
          </p:cNvPicPr>
          <p:nvPr/>
        </p:nvPicPr>
        <p:blipFill>
          <a:blip r:embed="rId4"/>
          <a:stretch>
            <a:fillRect/>
          </a:stretch>
        </p:blipFill>
        <p:spPr>
          <a:xfrm>
            <a:off x="2183678" y="873396"/>
            <a:ext cx="8765170" cy="304075"/>
          </a:xfrm>
          <a:prstGeom prst="rect">
            <a:avLst/>
          </a:prstGeom>
        </p:spPr>
      </p:pic>
      <p:sp>
        <p:nvSpPr>
          <p:cNvPr id="10" name="Rektangel 9"/>
          <p:cNvSpPr/>
          <p:nvPr/>
        </p:nvSpPr>
        <p:spPr>
          <a:xfrm>
            <a:off x="7027816" y="2967335"/>
            <a:ext cx="3213464" cy="369332"/>
          </a:xfrm>
          <a:prstGeom prst="rect">
            <a:avLst/>
          </a:prstGeom>
        </p:spPr>
        <p:txBody>
          <a:bodyPr wrap="square">
            <a:spAutoFit/>
          </a:bodyPr>
          <a:lstStyle/>
          <a:p>
            <a:r>
              <a:rPr lang="nb-NO" dirty="0" smtClean="0">
                <a:hlinkClick r:id="rId5"/>
              </a:rPr>
              <a:t>Normalfordelingskurven</a:t>
            </a:r>
            <a:endParaRPr lang="nb-NO" dirty="0"/>
          </a:p>
        </p:txBody>
      </p:sp>
    </p:spTree>
    <p:extLst>
      <p:ext uri="{BB962C8B-B14F-4D97-AF65-F5344CB8AC3E}">
        <p14:creationId xmlns:p14="http://schemas.microsoft.com/office/powerpoint/2010/main" val="2517857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Refleksjonsoppgave – utfordrende atferd </a:t>
            </a:r>
            <a:endParaRPr lang="nb-NO" dirty="0"/>
          </a:p>
        </p:txBody>
      </p:sp>
      <p:pic>
        <p:nvPicPr>
          <p:cNvPr id="4" name="Plassholder for innhold 3"/>
          <p:cNvPicPr>
            <a:picLocks noGrp="1" noChangeAspect="1"/>
          </p:cNvPicPr>
          <p:nvPr>
            <p:ph idx="1"/>
          </p:nvPr>
        </p:nvPicPr>
        <p:blipFill>
          <a:blip r:embed="rId3"/>
          <a:stretch>
            <a:fillRect/>
          </a:stretch>
        </p:blipFill>
        <p:spPr>
          <a:xfrm>
            <a:off x="653142" y="1690687"/>
            <a:ext cx="10528663" cy="4486275"/>
          </a:xfrm>
          <a:prstGeom prst="rect">
            <a:avLst/>
          </a:prstGeom>
        </p:spPr>
      </p:pic>
    </p:spTree>
    <p:extLst>
      <p:ext uri="{BB962C8B-B14F-4D97-AF65-F5344CB8AC3E}">
        <p14:creationId xmlns:p14="http://schemas.microsoft.com/office/powerpoint/2010/main" val="1247248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Være Sammen er</a:t>
            </a:r>
            <a:endParaRPr lang="nb-NO" dirty="0"/>
          </a:p>
        </p:txBody>
      </p:sp>
      <p:sp>
        <p:nvSpPr>
          <p:cNvPr id="3" name="Plassholder for innhold 2"/>
          <p:cNvSpPr>
            <a:spLocks noGrp="1"/>
          </p:cNvSpPr>
          <p:nvPr>
            <p:ph idx="1"/>
          </p:nvPr>
        </p:nvSpPr>
        <p:spPr/>
        <p:txBody>
          <a:bodyPr>
            <a:normAutofit/>
          </a:bodyPr>
          <a:lstStyle/>
          <a:p>
            <a:r>
              <a:rPr lang="en-US" dirty="0" err="1" smtClean="0"/>
              <a:t>Kompetanseheving</a:t>
            </a:r>
            <a:r>
              <a:rPr lang="en-US" dirty="0" smtClean="0"/>
              <a:t> </a:t>
            </a:r>
            <a:endParaRPr lang="nb-NO" dirty="0"/>
          </a:p>
          <a:p>
            <a:r>
              <a:rPr lang="en-US" dirty="0" err="1" smtClean="0"/>
              <a:t>Implementering</a:t>
            </a:r>
            <a:r>
              <a:rPr lang="en-US" dirty="0" smtClean="0"/>
              <a:t> </a:t>
            </a:r>
            <a:r>
              <a:rPr lang="en-US" dirty="0" err="1"/>
              <a:t>av</a:t>
            </a:r>
            <a:r>
              <a:rPr lang="en-US" dirty="0"/>
              <a:t> den </a:t>
            </a:r>
            <a:r>
              <a:rPr lang="en-US" dirty="0" err="1"/>
              <a:t>autoritative</a:t>
            </a:r>
            <a:r>
              <a:rPr lang="en-US" dirty="0"/>
              <a:t> </a:t>
            </a:r>
            <a:r>
              <a:rPr lang="en-US" dirty="0" err="1"/>
              <a:t>voksenstilen</a:t>
            </a:r>
            <a:r>
              <a:rPr lang="en-US" dirty="0"/>
              <a:t> </a:t>
            </a:r>
            <a:r>
              <a:rPr lang="en-US" dirty="0" err="1"/>
              <a:t>i</a:t>
            </a:r>
            <a:r>
              <a:rPr lang="en-US" dirty="0"/>
              <a:t> </a:t>
            </a:r>
            <a:r>
              <a:rPr lang="en-US" dirty="0" err="1"/>
              <a:t>praksis</a:t>
            </a:r>
            <a:r>
              <a:rPr lang="en-US" dirty="0"/>
              <a:t> </a:t>
            </a:r>
            <a:endParaRPr lang="en-US" dirty="0" smtClean="0"/>
          </a:p>
          <a:p>
            <a:r>
              <a:rPr lang="en-US" dirty="0" err="1" smtClean="0"/>
              <a:t>Forebygging</a:t>
            </a:r>
            <a:r>
              <a:rPr lang="en-US" dirty="0" smtClean="0"/>
              <a:t> </a:t>
            </a:r>
            <a:r>
              <a:rPr lang="en-US" dirty="0" err="1"/>
              <a:t>av</a:t>
            </a:r>
            <a:r>
              <a:rPr lang="en-US" dirty="0"/>
              <a:t> </a:t>
            </a:r>
            <a:r>
              <a:rPr lang="en-US" dirty="0" err="1"/>
              <a:t>negativ</a:t>
            </a:r>
            <a:r>
              <a:rPr lang="en-US" dirty="0"/>
              <a:t> </a:t>
            </a:r>
            <a:r>
              <a:rPr lang="en-US" dirty="0" err="1"/>
              <a:t>atferd</a:t>
            </a:r>
            <a:r>
              <a:rPr lang="en-US" dirty="0"/>
              <a:t> og </a:t>
            </a:r>
            <a:r>
              <a:rPr lang="en-US" dirty="0" err="1"/>
              <a:t>forsterkning</a:t>
            </a:r>
            <a:r>
              <a:rPr lang="en-US" dirty="0"/>
              <a:t> </a:t>
            </a:r>
            <a:r>
              <a:rPr lang="en-US" dirty="0" err="1"/>
              <a:t>av</a:t>
            </a:r>
            <a:r>
              <a:rPr lang="en-US" dirty="0"/>
              <a:t> </a:t>
            </a:r>
            <a:r>
              <a:rPr lang="en-US" dirty="0" err="1"/>
              <a:t>positiv</a:t>
            </a:r>
            <a:r>
              <a:rPr lang="en-US" dirty="0"/>
              <a:t> </a:t>
            </a:r>
            <a:r>
              <a:rPr lang="en-US" dirty="0" err="1"/>
              <a:t>atferd</a:t>
            </a:r>
            <a:endParaRPr lang="nb-NO" dirty="0"/>
          </a:p>
          <a:p>
            <a:pPr marL="0" indent="0">
              <a:buNone/>
            </a:pPr>
            <a:endParaRPr lang="nb-NO" dirty="0" smtClean="0"/>
          </a:p>
          <a:p>
            <a:pPr marL="0" indent="0">
              <a:buNone/>
            </a:pPr>
            <a:r>
              <a:rPr lang="nb-NO" sz="2000" dirty="0" smtClean="0"/>
              <a:t>. </a:t>
            </a:r>
            <a:endParaRPr lang="nb-NO" sz="2000" dirty="0"/>
          </a:p>
        </p:txBody>
      </p:sp>
      <p:pic>
        <p:nvPicPr>
          <p:cNvPr id="4" name="Bild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0532" y="5913120"/>
            <a:ext cx="1357630" cy="527685"/>
          </a:xfrm>
          <a:prstGeom prst="rect">
            <a:avLst/>
          </a:prstGeom>
          <a:noFill/>
        </p:spPr>
      </p:pic>
      <p:pic>
        <p:nvPicPr>
          <p:cNvPr id="5" name="Bilde 4"/>
          <p:cNvPicPr>
            <a:picLocks noChangeAspect="1"/>
          </p:cNvPicPr>
          <p:nvPr/>
        </p:nvPicPr>
        <p:blipFill>
          <a:blip r:embed="rId4"/>
          <a:stretch>
            <a:fillRect/>
          </a:stretch>
        </p:blipFill>
        <p:spPr>
          <a:xfrm>
            <a:off x="1997983" y="3652837"/>
            <a:ext cx="1809750" cy="2524125"/>
          </a:xfrm>
          <a:prstGeom prst="rect">
            <a:avLst/>
          </a:prstGeom>
        </p:spPr>
      </p:pic>
    </p:spTree>
    <p:extLst>
      <p:ext uri="{BB962C8B-B14F-4D97-AF65-F5344CB8AC3E}">
        <p14:creationId xmlns:p14="http://schemas.microsoft.com/office/powerpoint/2010/main" val="2305671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SIP – modellen – K. Dodge 2006 </a:t>
            </a:r>
            <a:endParaRPr lang="nb-NO" dirty="0"/>
          </a:p>
        </p:txBody>
      </p:sp>
      <p:pic>
        <p:nvPicPr>
          <p:cNvPr id="1026" name="Picture 2" descr="https://sosemplan.no/wp-content/uploads/2018/11/Sip-modellen-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96836" y="1246909"/>
            <a:ext cx="7315200" cy="5389418"/>
          </a:xfrm>
          <a:prstGeom prst="rect">
            <a:avLst/>
          </a:prstGeom>
          <a:noFill/>
          <a:extLst>
            <a:ext uri="{909E8E84-426E-40DD-AFC4-6F175D3DCCD1}">
              <a14:hiddenFill xmlns:a14="http://schemas.microsoft.com/office/drawing/2010/main">
                <a:solidFill>
                  <a:srgbClr val="FFFFFF"/>
                </a:solidFill>
              </a14:hiddenFill>
            </a:ext>
          </a:extLst>
        </p:spPr>
      </p:pic>
      <p:pic>
        <p:nvPicPr>
          <p:cNvPr id="4" name="Plassholder for innhold 3"/>
          <p:cNvPicPr>
            <a:picLocks noChangeAspect="1"/>
          </p:cNvPicPr>
          <p:nvPr/>
        </p:nvPicPr>
        <p:blipFill>
          <a:blip r:embed="rId4"/>
          <a:stretch>
            <a:fillRect/>
          </a:stretch>
        </p:blipFill>
        <p:spPr>
          <a:xfrm>
            <a:off x="9924230" y="5481296"/>
            <a:ext cx="1801982" cy="927548"/>
          </a:xfrm>
          <a:prstGeom prst="rect">
            <a:avLst/>
          </a:prstGeom>
        </p:spPr>
      </p:pic>
    </p:spTree>
    <p:extLst>
      <p:ext uri="{BB962C8B-B14F-4D97-AF65-F5344CB8AC3E}">
        <p14:creationId xmlns:p14="http://schemas.microsoft.com/office/powerpoint/2010/main" val="3478239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Et eksempel…</a:t>
            </a:r>
          </a:p>
        </p:txBody>
      </p:sp>
      <p:sp>
        <p:nvSpPr>
          <p:cNvPr id="3" name="Plassholder for innhold 2"/>
          <p:cNvSpPr>
            <a:spLocks noGrp="1"/>
          </p:cNvSpPr>
          <p:nvPr>
            <p:ph idx="1"/>
          </p:nvPr>
        </p:nvSpPr>
        <p:spPr/>
        <p:txBody>
          <a:bodyPr>
            <a:normAutofit fontScale="77500" lnSpcReduction="20000"/>
          </a:bodyPr>
          <a:lstStyle/>
          <a:p>
            <a:pPr>
              <a:buAutoNum type="arabicPeriod"/>
            </a:pPr>
            <a:r>
              <a:rPr lang="nb-NO" dirty="0"/>
              <a:t>Du er i butikken. Noen kommer bort, smiler og sier «Hei, hvordan går det?»</a:t>
            </a:r>
          </a:p>
          <a:p>
            <a:pPr>
              <a:buAutoNum type="arabicPeriod"/>
            </a:pPr>
            <a:r>
              <a:rPr lang="nb-NO" dirty="0"/>
              <a:t>Du begynner å tolke… Alt fra tonefallet, kroppsspråket, tidligere erfaringer, humøret ditt, hvor utadvendt eller innadvendt du er kan påvirke tolkningen</a:t>
            </a:r>
          </a:p>
          <a:p>
            <a:pPr>
              <a:buAutoNum type="arabicPeriod"/>
            </a:pPr>
            <a:r>
              <a:rPr lang="nb-NO" dirty="0"/>
              <a:t>Du klargjør målet ditt – Ønsker du å innlede en samtale eller har du </a:t>
            </a:r>
            <a:r>
              <a:rPr lang="nb-NO" dirty="0" err="1"/>
              <a:t>f.eks</a:t>
            </a:r>
            <a:r>
              <a:rPr lang="nb-NO" dirty="0"/>
              <a:t> dårlig tid?</a:t>
            </a:r>
          </a:p>
          <a:p>
            <a:pPr>
              <a:buAutoNum type="arabicPeriod"/>
            </a:pPr>
            <a:r>
              <a:rPr lang="nb-NO" dirty="0"/>
              <a:t>Du tenker ut mulige strategier. Hvis du ønsker å innlede en samtale, er det best å si hei tilbake og avvente videre initiativ? Bør du oppmuntre med noen oppfølgingsspørsmål? Hvordan kan du bruke kroppsspråk og tonefall og ansiktsuttrykk?</a:t>
            </a:r>
          </a:p>
          <a:p>
            <a:pPr>
              <a:buAutoNum type="arabicPeriod"/>
            </a:pPr>
            <a:r>
              <a:rPr lang="nb-NO" dirty="0"/>
              <a:t>Du velger ut den strategien du tror vil gi best resultat i forhold til målet/det du ønsker å oppnå</a:t>
            </a:r>
          </a:p>
          <a:p>
            <a:pPr>
              <a:buAutoNum type="arabicPeriod"/>
            </a:pPr>
            <a:r>
              <a:rPr lang="nb-NO" dirty="0"/>
              <a:t>Du utfører handlingen/atferden du har valgt ut.</a:t>
            </a:r>
          </a:p>
          <a:p>
            <a:pPr>
              <a:buAutoNum type="arabicPeriod"/>
            </a:pPr>
            <a:endParaRPr lang="nb-NO" dirty="0"/>
          </a:p>
          <a:p>
            <a:r>
              <a:rPr lang="nb-NO" dirty="0" smtClean="0"/>
              <a:t>ALLE </a:t>
            </a:r>
            <a:r>
              <a:rPr lang="nb-NO" dirty="0"/>
              <a:t>TRINNENE I PROSESSEN PÅVIRKES AV DATABASEN </a:t>
            </a:r>
          </a:p>
          <a:p>
            <a:r>
              <a:rPr lang="nb-NO" dirty="0"/>
              <a:t>ERFARINGENE DU GJØR DEG FRA HVERT TRINN LAGRES I </a:t>
            </a:r>
            <a:r>
              <a:rPr lang="nb-NO" dirty="0" smtClean="0"/>
              <a:t>DATABASEN      </a:t>
            </a:r>
            <a:endParaRPr lang="nb-NO" dirty="0"/>
          </a:p>
          <a:p>
            <a:endParaRPr lang="nb-NO" dirty="0"/>
          </a:p>
        </p:txBody>
      </p:sp>
      <p:pic>
        <p:nvPicPr>
          <p:cNvPr id="4" name="Plassholder for innhold 3"/>
          <p:cNvPicPr>
            <a:picLocks noChangeAspect="1"/>
          </p:cNvPicPr>
          <p:nvPr/>
        </p:nvPicPr>
        <p:blipFill>
          <a:blip r:embed="rId3"/>
          <a:stretch>
            <a:fillRect/>
          </a:stretch>
        </p:blipFill>
        <p:spPr>
          <a:xfrm>
            <a:off x="9924230" y="5481296"/>
            <a:ext cx="1801982" cy="927548"/>
          </a:xfrm>
          <a:prstGeom prst="rect">
            <a:avLst/>
          </a:prstGeom>
        </p:spPr>
      </p:pic>
    </p:spTree>
    <p:extLst>
      <p:ext uri="{BB962C8B-B14F-4D97-AF65-F5344CB8AC3E}">
        <p14:creationId xmlns:p14="http://schemas.microsoft.com/office/powerpoint/2010/main" val="1212496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SIP-modellen kan hjelpe oss å tolke atferden og dermed reagere bedre</a:t>
            </a:r>
          </a:p>
        </p:txBody>
      </p:sp>
      <p:sp>
        <p:nvSpPr>
          <p:cNvPr id="3" name="Plassholder for innhold 2"/>
          <p:cNvSpPr>
            <a:spLocks noGrp="1"/>
          </p:cNvSpPr>
          <p:nvPr>
            <p:ph idx="1"/>
          </p:nvPr>
        </p:nvSpPr>
        <p:spPr/>
        <p:txBody>
          <a:bodyPr>
            <a:normAutofit fontScale="92500" lnSpcReduction="10000"/>
          </a:bodyPr>
          <a:lstStyle/>
          <a:p>
            <a:r>
              <a:rPr lang="nb-NO" dirty="0"/>
              <a:t>Hva vet vi om barnets database? </a:t>
            </a:r>
          </a:p>
          <a:p>
            <a:r>
              <a:rPr lang="nb-NO" dirty="0"/>
              <a:t>Har det nettopp skjedd noe som barnet reagerer på? (punkt 1-2 i SIP)</a:t>
            </a:r>
          </a:p>
          <a:p>
            <a:r>
              <a:rPr lang="nb-NO" dirty="0"/>
              <a:t>Hva ønsker barnet å oppnå? Har det et mål for handlingen sin? (punkt 3)</a:t>
            </a:r>
          </a:p>
          <a:p>
            <a:r>
              <a:rPr lang="nb-NO" dirty="0"/>
              <a:t>Er det noe ved de forrige punktene som gjør at barnet har valgt akkurat den handlingen som sin strategi for å oppnå målet sitt?</a:t>
            </a:r>
          </a:p>
          <a:p>
            <a:r>
              <a:rPr lang="nb-NO" dirty="0"/>
              <a:t>Er det en lur strategi eller trenger barnet hjelp til å bygge opp et bedre repertoar av strategier det kan bruke  lignende situasjoner i fremtiden? </a:t>
            </a:r>
          </a:p>
          <a:p>
            <a:r>
              <a:rPr lang="nb-NO" dirty="0"/>
              <a:t>Bruk konkrete handlingsalternativer, øv og øv og ros hver gang barnet bruker en god (akseptabel) strategi!</a:t>
            </a:r>
          </a:p>
          <a:p>
            <a:r>
              <a:rPr lang="nb-NO" dirty="0"/>
              <a:t>Og sist men ikke minst, ikke la de dårlige strategiene gi gevinst! </a:t>
            </a:r>
          </a:p>
          <a:p>
            <a:endParaRPr lang="nb-NO" dirty="0"/>
          </a:p>
        </p:txBody>
      </p:sp>
    </p:spTree>
    <p:extLst>
      <p:ext uri="{BB962C8B-B14F-4D97-AF65-F5344CB8AC3E}">
        <p14:creationId xmlns:p14="http://schemas.microsoft.com/office/powerpoint/2010/main" val="3900731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Pål Roland om SIP – modellen og utestenging:</a:t>
            </a:r>
            <a:endParaRPr lang="nb-NO" dirty="0"/>
          </a:p>
        </p:txBody>
      </p:sp>
      <p:sp>
        <p:nvSpPr>
          <p:cNvPr id="3" name="Plassholder for innhold 2"/>
          <p:cNvSpPr>
            <a:spLocks noGrp="1"/>
          </p:cNvSpPr>
          <p:nvPr>
            <p:ph idx="1"/>
          </p:nvPr>
        </p:nvSpPr>
        <p:spPr/>
        <p:txBody>
          <a:bodyPr/>
          <a:lstStyle/>
          <a:p>
            <a:r>
              <a:rPr lang="nb-NO" dirty="0" smtClean="0">
                <a:hlinkClick r:id="rId3"/>
              </a:rPr>
              <a:t>SIP – modellen</a:t>
            </a:r>
            <a:endParaRPr lang="nb-NO" dirty="0" smtClean="0"/>
          </a:p>
          <a:p>
            <a:endParaRPr lang="nb-NO" dirty="0"/>
          </a:p>
          <a:p>
            <a:endParaRPr lang="nb-NO" dirty="0" smtClean="0"/>
          </a:p>
          <a:p>
            <a:pPr marL="0" indent="0">
              <a:buNone/>
            </a:pPr>
            <a:r>
              <a:rPr lang="nb-NO" dirty="0" smtClean="0"/>
              <a:t>Oppgave: Forklar SIP – modellen med egne ord. </a:t>
            </a:r>
          </a:p>
          <a:p>
            <a:endParaRPr lang="nb-NO" dirty="0"/>
          </a:p>
          <a:p>
            <a:endParaRPr lang="nb-NO" dirty="0"/>
          </a:p>
        </p:txBody>
      </p:sp>
      <p:pic>
        <p:nvPicPr>
          <p:cNvPr id="4" name="Plassholder for innhold 3"/>
          <p:cNvPicPr>
            <a:picLocks noChangeAspect="1"/>
          </p:cNvPicPr>
          <p:nvPr/>
        </p:nvPicPr>
        <p:blipFill>
          <a:blip r:embed="rId4"/>
          <a:stretch>
            <a:fillRect/>
          </a:stretch>
        </p:blipFill>
        <p:spPr>
          <a:xfrm>
            <a:off x="9924230" y="5481296"/>
            <a:ext cx="1801982" cy="927548"/>
          </a:xfrm>
          <a:prstGeom prst="rect">
            <a:avLst/>
          </a:prstGeom>
        </p:spPr>
      </p:pic>
    </p:spTree>
    <p:extLst>
      <p:ext uri="{BB962C8B-B14F-4D97-AF65-F5344CB8AC3E}">
        <p14:creationId xmlns:p14="http://schemas.microsoft.com/office/powerpoint/2010/main" val="1616625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Reaktiv  </a:t>
            </a:r>
            <a:r>
              <a:rPr lang="nb-NO" dirty="0"/>
              <a:t>aggresjon i lys av SIP-modellen</a:t>
            </a:r>
          </a:p>
        </p:txBody>
      </p:sp>
      <p:sp>
        <p:nvSpPr>
          <p:cNvPr id="3" name="Plassholder for innhold 2"/>
          <p:cNvSpPr>
            <a:spLocks noGrp="1"/>
          </p:cNvSpPr>
          <p:nvPr>
            <p:ph idx="1"/>
          </p:nvPr>
        </p:nvSpPr>
        <p:spPr/>
        <p:txBody>
          <a:bodyPr>
            <a:normAutofit fontScale="92500"/>
          </a:bodyPr>
          <a:lstStyle/>
          <a:p>
            <a:r>
              <a:rPr lang="nb-NO" dirty="0"/>
              <a:t>Den reaktive aggresjonen kommer som en reaksjon på noe som har skjedd</a:t>
            </a:r>
          </a:p>
          <a:p>
            <a:r>
              <a:rPr lang="nb-NO" dirty="0"/>
              <a:t>Barnet  1: oppfatter et signal (noe som blir sagt eller gjort) og 2: tolker dette på en måte som utløser en negativ handling</a:t>
            </a:r>
          </a:p>
          <a:p>
            <a:r>
              <a:rPr lang="nb-NO" dirty="0"/>
              <a:t>Altså er reaktiv aggresjon knyttet til punkt 1-2 i SIP-modellen</a:t>
            </a:r>
          </a:p>
          <a:p>
            <a:r>
              <a:rPr lang="nb-NO" dirty="0"/>
              <a:t>Barn med et reaktivt aggresjonsmønster vil trenge hjelp til å gå gjennom hele syklusen i SIP-modellen</a:t>
            </a:r>
          </a:p>
          <a:p>
            <a:pPr marL="285750" indent="-285750"/>
            <a:r>
              <a:rPr lang="nb-NO" dirty="0"/>
              <a:t>Å tolke signaler mer positivt (Eksempel «Du er en gave!»)</a:t>
            </a:r>
          </a:p>
          <a:p>
            <a:pPr marL="285750" indent="-285750"/>
            <a:r>
              <a:rPr lang="nb-NO" dirty="0"/>
              <a:t>Å koble på mål og gode handlingsalternativer (Eksempel: Barnet blir sint fordi noen tok fra det en leke. Er det da best å slå for å få leken tilbake? Snakke med barnet som tok leken? Hente en voksen? )</a:t>
            </a:r>
          </a:p>
          <a:p>
            <a:endParaRPr lang="nb-NO" dirty="0"/>
          </a:p>
        </p:txBody>
      </p:sp>
    </p:spTree>
    <p:extLst>
      <p:ext uri="{BB962C8B-B14F-4D97-AF65-F5344CB8AC3E}">
        <p14:creationId xmlns:p14="http://schemas.microsoft.com/office/powerpoint/2010/main" val="3472877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PROAKTIV aggresjon i lys av SIP-modellen</a:t>
            </a:r>
          </a:p>
        </p:txBody>
      </p:sp>
      <p:sp>
        <p:nvSpPr>
          <p:cNvPr id="3" name="Plassholder for innhold 2"/>
          <p:cNvSpPr>
            <a:spLocks noGrp="1"/>
          </p:cNvSpPr>
          <p:nvPr>
            <p:ph idx="1"/>
          </p:nvPr>
        </p:nvSpPr>
        <p:spPr>
          <a:xfrm>
            <a:off x="838199" y="1825625"/>
            <a:ext cx="11024937" cy="4719554"/>
          </a:xfrm>
        </p:spPr>
        <p:txBody>
          <a:bodyPr>
            <a:normAutofit lnSpcReduction="10000"/>
          </a:bodyPr>
          <a:lstStyle/>
          <a:p>
            <a:r>
              <a:rPr lang="nb-NO" dirty="0"/>
              <a:t>Hvis barnet opplever at visse strategier gir en gevinst vil de fortsette å bruke nettopp disse strategiene i fremtiden.</a:t>
            </a:r>
          </a:p>
          <a:p>
            <a:r>
              <a:rPr lang="nb-NO" dirty="0"/>
              <a:t>Hvis strategiene og atferden som følger er av negativ art, vil det kunne defineres som proaktiv aggresjon. Det vil si at barnet utfører en negativ handling for å oppnå noe.</a:t>
            </a:r>
          </a:p>
          <a:p>
            <a:r>
              <a:rPr lang="nb-NO" dirty="0"/>
              <a:t>Altså er proaktiv aggresjon knyttet til mål og strategier i SIP-modellen (</a:t>
            </a:r>
            <a:r>
              <a:rPr lang="nb-NO" dirty="0" err="1"/>
              <a:t>pkt</a:t>
            </a:r>
            <a:r>
              <a:rPr lang="nb-NO" dirty="0"/>
              <a:t> 3-5)</a:t>
            </a:r>
          </a:p>
          <a:p>
            <a:r>
              <a:rPr lang="nb-NO" dirty="0"/>
              <a:t>Eksempler på negative strategier som kan gi gevinst:</a:t>
            </a:r>
          </a:p>
          <a:p>
            <a:pPr marL="0" indent="0">
              <a:buNone/>
            </a:pPr>
            <a:r>
              <a:rPr lang="nb-NO" dirty="0" smtClean="0"/>
              <a:t>-Skrike </a:t>
            </a:r>
            <a:r>
              <a:rPr lang="nb-NO" dirty="0"/>
              <a:t>for å få is</a:t>
            </a:r>
          </a:p>
          <a:p>
            <a:pPr marL="0" indent="0">
              <a:buNone/>
            </a:pPr>
            <a:r>
              <a:rPr lang="nb-NO" dirty="0" smtClean="0"/>
              <a:t>-Bruke </a:t>
            </a:r>
            <a:r>
              <a:rPr lang="nb-NO" dirty="0"/>
              <a:t>makt for å få en leke</a:t>
            </a:r>
          </a:p>
          <a:p>
            <a:pPr marL="0" indent="0">
              <a:buNone/>
            </a:pPr>
            <a:r>
              <a:rPr lang="nb-NO" dirty="0" smtClean="0"/>
              <a:t>- Utestenge </a:t>
            </a:r>
            <a:r>
              <a:rPr lang="nb-NO" dirty="0"/>
              <a:t>noen for å heve egen status og posisjon</a:t>
            </a:r>
          </a:p>
          <a:p>
            <a:endParaRPr lang="nb-NO" dirty="0"/>
          </a:p>
        </p:txBody>
      </p:sp>
      <p:pic>
        <p:nvPicPr>
          <p:cNvPr id="4" name="Plassholder for innhold 3"/>
          <p:cNvPicPr>
            <a:picLocks noChangeAspect="1"/>
          </p:cNvPicPr>
          <p:nvPr/>
        </p:nvPicPr>
        <p:blipFill>
          <a:blip r:embed="rId3"/>
          <a:stretch>
            <a:fillRect/>
          </a:stretch>
        </p:blipFill>
        <p:spPr>
          <a:xfrm>
            <a:off x="9924230" y="5481296"/>
            <a:ext cx="1801982" cy="927548"/>
          </a:xfrm>
          <a:prstGeom prst="rect">
            <a:avLst/>
          </a:prstGeom>
        </p:spPr>
      </p:pic>
    </p:spTree>
    <p:extLst>
      <p:ext uri="{BB962C8B-B14F-4D97-AF65-F5344CB8AC3E}">
        <p14:creationId xmlns:p14="http://schemas.microsoft.com/office/powerpoint/2010/main" val="2606087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219200"/>
            <a:ext cx="10515600" cy="729916"/>
          </a:xfrm>
        </p:spPr>
        <p:txBody>
          <a:bodyPr>
            <a:normAutofit fontScale="90000"/>
          </a:bodyPr>
          <a:lstStyle/>
          <a:p>
            <a:r>
              <a:rPr lang="nb-NO" sz="1600" dirty="0" smtClean="0"/>
              <a:t/>
            </a:r>
            <a:br>
              <a:rPr lang="nb-NO" sz="1600" dirty="0" smtClean="0"/>
            </a:br>
            <a:r>
              <a:rPr lang="nb-NO" sz="6000" b="1" dirty="0" smtClean="0"/>
              <a:t>Utestengning</a:t>
            </a:r>
            <a:r>
              <a:rPr lang="nb-NO" sz="4900" b="1" dirty="0" smtClean="0"/>
              <a:t>– er en </a:t>
            </a:r>
            <a:r>
              <a:rPr lang="nb-NO" sz="4900" b="1" dirty="0" smtClean="0">
                <a:solidFill>
                  <a:srgbClr val="FF0000"/>
                </a:solidFill>
              </a:rPr>
              <a:t>proaktiv handling</a:t>
            </a:r>
            <a:r>
              <a:rPr lang="nb-NO" sz="4900" b="1" dirty="0" smtClean="0"/>
              <a:t/>
            </a:r>
            <a:br>
              <a:rPr lang="nb-NO" sz="4900" b="1" dirty="0" smtClean="0"/>
            </a:br>
            <a:r>
              <a:rPr lang="nb-NO" sz="3600" dirty="0" smtClean="0"/>
              <a:t/>
            </a:r>
            <a:br>
              <a:rPr lang="nb-NO" sz="3600" dirty="0" smtClean="0"/>
            </a:br>
            <a:r>
              <a:rPr lang="nb-NO" sz="3600" dirty="0" smtClean="0"/>
              <a:t>- negative hendelser fra lek eller andre samspill</a:t>
            </a:r>
            <a:br>
              <a:rPr lang="nb-NO" sz="3600" dirty="0" smtClean="0"/>
            </a:br>
            <a:r>
              <a:rPr lang="nb-NO" sz="3600" dirty="0" smtClean="0"/>
              <a:t>- opplever å ikke være en del av fellesskapet eller ha betydning for noen</a:t>
            </a:r>
            <a:br>
              <a:rPr lang="nb-NO" sz="3600" dirty="0" smtClean="0"/>
            </a:br>
            <a:r>
              <a:rPr lang="nb-NO" sz="3600" dirty="0" smtClean="0"/>
              <a:t/>
            </a:r>
            <a:br>
              <a:rPr lang="nb-NO" sz="3600" dirty="0" smtClean="0"/>
            </a:br>
            <a:endParaRPr lang="nb-NO" sz="1600" dirty="0"/>
          </a:p>
        </p:txBody>
      </p:sp>
      <p:pic>
        <p:nvPicPr>
          <p:cNvPr id="4" name="Plassholder for innhold 3"/>
          <p:cNvPicPr>
            <a:picLocks noGrp="1" noChangeAspect="1"/>
          </p:cNvPicPr>
          <p:nvPr>
            <p:ph idx="1"/>
          </p:nvPr>
        </p:nvPicPr>
        <p:blipFill>
          <a:blip r:embed="rId3"/>
          <a:stretch>
            <a:fillRect/>
          </a:stretch>
        </p:blipFill>
        <p:spPr>
          <a:xfrm>
            <a:off x="2321001" y="2951017"/>
            <a:ext cx="6322304" cy="3740727"/>
          </a:xfrm>
          <a:prstGeom prst="rect">
            <a:avLst/>
          </a:prstGeom>
        </p:spPr>
      </p:pic>
    </p:spTree>
    <p:extLst>
      <p:ext uri="{BB962C8B-B14F-4D97-AF65-F5344CB8AC3E}">
        <p14:creationId xmlns:p14="http://schemas.microsoft.com/office/powerpoint/2010/main" val="3571569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61704" y="1166843"/>
            <a:ext cx="5969726" cy="5078313"/>
          </a:xfrm>
          <a:prstGeom prst="rect">
            <a:avLst/>
          </a:prstGeom>
        </p:spPr>
        <p:txBody>
          <a:bodyPr wrap="square">
            <a:spAutoFit/>
          </a:bodyPr>
          <a:lstStyle/>
          <a:p>
            <a:r>
              <a:rPr lang="nb-NO" dirty="0" smtClean="0"/>
              <a:t>Hjernen utvikler seg først og fremst gjennom stimulering.</a:t>
            </a:r>
          </a:p>
          <a:p>
            <a:endParaRPr lang="nb-NO" dirty="0" smtClean="0"/>
          </a:p>
          <a:p>
            <a:r>
              <a:rPr lang="nb-NO" dirty="0" smtClean="0"/>
              <a:t>Aller mest gjennom repeterte mønstre av erfaring, særlig samspillserfaring.</a:t>
            </a:r>
          </a:p>
          <a:p>
            <a:endParaRPr lang="nb-NO" dirty="0" smtClean="0"/>
          </a:p>
          <a:p>
            <a:r>
              <a:rPr lang="nb-NO" dirty="0" smtClean="0"/>
              <a:t>De første årene er viktige for god utvikling.</a:t>
            </a:r>
          </a:p>
          <a:p>
            <a:r>
              <a:rPr lang="nb-NO" dirty="0" smtClean="0"/>
              <a:t> </a:t>
            </a:r>
          </a:p>
          <a:p>
            <a:r>
              <a:rPr lang="nb-NO" dirty="0" smtClean="0"/>
              <a:t>Tidlig innsats/ utfordrende atferd</a:t>
            </a:r>
          </a:p>
          <a:p>
            <a:r>
              <a:rPr lang="nb-NO" dirty="0" smtClean="0"/>
              <a:t> </a:t>
            </a:r>
          </a:p>
          <a:p>
            <a:r>
              <a:rPr lang="nb-NO" dirty="0" smtClean="0"/>
              <a:t>Vårt viktigste oppdrag i barnehagen er å la hensiktsmessige mønstre etablere seg i logikk-hjernen gjennom god omsorg</a:t>
            </a:r>
          </a:p>
          <a:p>
            <a:endParaRPr lang="nb-NO" dirty="0" smtClean="0"/>
          </a:p>
          <a:p>
            <a:r>
              <a:rPr lang="nb-NO" dirty="0" smtClean="0"/>
              <a:t>Kollektiv kapasitet om autoritativ voksenstil er helt avgjørende!</a:t>
            </a:r>
          </a:p>
          <a:p>
            <a:endParaRPr lang="nb-NO" dirty="0"/>
          </a:p>
          <a:p>
            <a:r>
              <a:rPr lang="nb-NO" dirty="0" smtClean="0"/>
              <a:t>Film: </a:t>
            </a:r>
            <a:r>
              <a:rPr lang="nb-NO" dirty="0" smtClean="0">
                <a:hlinkClick r:id="rId3"/>
              </a:rPr>
              <a:t>Håndmodellen</a:t>
            </a:r>
            <a:endParaRPr lang="nb-NO" dirty="0" smtClean="0"/>
          </a:p>
          <a:p>
            <a:endParaRPr lang="nb-NO" dirty="0" smtClean="0"/>
          </a:p>
          <a:p>
            <a:endParaRPr lang="nb-NO" dirty="0"/>
          </a:p>
        </p:txBody>
      </p:sp>
      <p:sp>
        <p:nvSpPr>
          <p:cNvPr id="2" name="Tittel 1"/>
          <p:cNvSpPr>
            <a:spLocks noGrp="1"/>
          </p:cNvSpPr>
          <p:nvPr>
            <p:ph type="title"/>
          </p:nvPr>
        </p:nvSpPr>
        <p:spPr>
          <a:xfrm>
            <a:off x="838200" y="365126"/>
            <a:ext cx="10515600" cy="666840"/>
          </a:xfrm>
        </p:spPr>
        <p:txBody>
          <a:bodyPr>
            <a:normAutofit fontScale="90000"/>
          </a:bodyPr>
          <a:lstStyle/>
          <a:p>
            <a:r>
              <a:rPr lang="nb-NO" dirty="0" smtClean="0"/>
              <a:t>Regulering av følelser – </a:t>
            </a:r>
            <a:r>
              <a:rPr lang="nb-NO" sz="3600" dirty="0" smtClean="0">
                <a:solidFill>
                  <a:schemeClr val="accent6"/>
                </a:solidFill>
              </a:rPr>
              <a:t>tidlig innsats/utfordrende atferd</a:t>
            </a:r>
            <a:endParaRPr lang="nb-NO" sz="3600" dirty="0">
              <a:solidFill>
                <a:schemeClr val="accent6"/>
              </a:solidFill>
            </a:endParaRPr>
          </a:p>
        </p:txBody>
      </p:sp>
      <p:pic>
        <p:nvPicPr>
          <p:cNvPr id="4" name="Plassholder for innhold 3"/>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244860" y="1690688"/>
            <a:ext cx="4108940" cy="4351338"/>
          </a:xfrm>
          <a:prstGeom prst="rect">
            <a:avLst/>
          </a:prstGeom>
          <a:noFill/>
        </p:spPr>
      </p:pic>
      <p:pic>
        <p:nvPicPr>
          <p:cNvPr id="6" name="Bilde 5"/>
          <p:cNvPicPr/>
          <p:nvPr/>
        </p:nvPicPr>
        <p:blipFill>
          <a:blip r:embed="rId5">
            <a:extLst>
              <a:ext uri="{28A0092B-C50C-407E-A947-70E740481C1C}">
                <a14:useLocalDpi xmlns:a14="http://schemas.microsoft.com/office/drawing/2010/main" val="0"/>
              </a:ext>
            </a:extLst>
          </a:blip>
          <a:srcRect/>
          <a:stretch>
            <a:fillRect/>
          </a:stretch>
        </p:blipFill>
        <p:spPr bwMode="auto">
          <a:xfrm>
            <a:off x="9868807" y="6214973"/>
            <a:ext cx="1206500" cy="485775"/>
          </a:xfrm>
          <a:prstGeom prst="rect">
            <a:avLst/>
          </a:prstGeom>
          <a:noFill/>
        </p:spPr>
      </p:pic>
    </p:spTree>
    <p:extLst>
      <p:ext uri="{BB962C8B-B14F-4D97-AF65-F5344CB8AC3E}">
        <p14:creationId xmlns:p14="http://schemas.microsoft.com/office/powerpoint/2010/main" val="3800220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Oppgave : regulering av følelser –</a:t>
            </a:r>
            <a:r>
              <a:rPr lang="nb-NO" sz="3600" dirty="0" smtClean="0">
                <a:solidFill>
                  <a:schemeClr val="accent6"/>
                </a:solidFill>
              </a:rPr>
              <a:t> Tidlig innsats/utfordrende atferd</a:t>
            </a:r>
            <a:endParaRPr lang="nb-NO" sz="3600" dirty="0">
              <a:solidFill>
                <a:schemeClr val="accent6"/>
              </a:solidFill>
            </a:endParaRPr>
          </a:p>
        </p:txBody>
      </p:sp>
      <p:pic>
        <p:nvPicPr>
          <p:cNvPr id="4" name="Plassholder for innhold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63107" y="1690688"/>
            <a:ext cx="4108940" cy="4351338"/>
          </a:xfrm>
          <a:prstGeom prst="rect">
            <a:avLst/>
          </a:prstGeom>
          <a:noFill/>
        </p:spPr>
      </p:pic>
      <p:pic>
        <p:nvPicPr>
          <p:cNvPr id="5" name="Bilde 4"/>
          <p:cNvPicPr>
            <a:picLocks noChangeAspect="1"/>
          </p:cNvPicPr>
          <p:nvPr/>
        </p:nvPicPr>
        <p:blipFill>
          <a:blip r:embed="rId4"/>
          <a:stretch>
            <a:fillRect/>
          </a:stretch>
        </p:blipFill>
        <p:spPr>
          <a:xfrm>
            <a:off x="95801" y="3016251"/>
            <a:ext cx="8765170" cy="1056660"/>
          </a:xfrm>
          <a:prstGeom prst="rect">
            <a:avLst/>
          </a:prstGeom>
        </p:spPr>
      </p:pic>
    </p:spTree>
    <p:extLst>
      <p:ext uri="{BB962C8B-B14F-4D97-AF65-F5344CB8AC3E}">
        <p14:creationId xmlns:p14="http://schemas.microsoft.com/office/powerpoint/2010/main" val="3725550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OMLÆRING, hva er det?</a:t>
            </a:r>
            <a:endParaRPr lang="nb-NO" dirty="0"/>
          </a:p>
        </p:txBody>
      </p:sp>
      <p:sp>
        <p:nvSpPr>
          <p:cNvPr id="3" name="Plassholder for innhold 2"/>
          <p:cNvSpPr>
            <a:spLocks noGrp="1"/>
          </p:cNvSpPr>
          <p:nvPr>
            <p:ph idx="1"/>
          </p:nvPr>
        </p:nvSpPr>
        <p:spPr/>
        <p:txBody>
          <a:bodyPr>
            <a:normAutofit/>
          </a:bodyPr>
          <a:lstStyle/>
          <a:p>
            <a:endParaRPr lang="nb-NO" dirty="0" smtClean="0"/>
          </a:p>
          <a:p>
            <a:r>
              <a:rPr lang="nb-NO" dirty="0" smtClean="0"/>
              <a:t>barnet </a:t>
            </a:r>
            <a:r>
              <a:rPr lang="nb-NO" dirty="0"/>
              <a:t>må utvikle mer konstruktive måter å løse utfordringer </a:t>
            </a:r>
            <a:r>
              <a:rPr lang="nb-NO" dirty="0" smtClean="0"/>
              <a:t>på ved at voksne hjelper </a:t>
            </a:r>
            <a:r>
              <a:rPr lang="nb-NO" dirty="0"/>
              <a:t>barnet til å gjøre gode valg i ulike </a:t>
            </a:r>
            <a:r>
              <a:rPr lang="nb-NO" dirty="0" smtClean="0"/>
              <a:t>situasjoner.</a:t>
            </a:r>
          </a:p>
          <a:p>
            <a:r>
              <a:rPr lang="nb-NO" dirty="0"/>
              <a:t>d</a:t>
            </a:r>
            <a:r>
              <a:rPr lang="nb-NO" dirty="0" smtClean="0"/>
              <a:t>en voksne er varm </a:t>
            </a:r>
            <a:r>
              <a:rPr lang="nb-NO" dirty="0"/>
              <a:t>og </a:t>
            </a:r>
            <a:r>
              <a:rPr lang="nb-NO" dirty="0" smtClean="0"/>
              <a:t>tydelig </a:t>
            </a:r>
            <a:r>
              <a:rPr lang="nb-NO" dirty="0"/>
              <a:t>(relasjonsmodellen: relasjon og krav</a:t>
            </a:r>
            <a:r>
              <a:rPr lang="nb-NO" dirty="0" smtClean="0"/>
              <a:t>)</a:t>
            </a:r>
            <a:endParaRPr lang="nb-NO" dirty="0"/>
          </a:p>
          <a:p>
            <a:r>
              <a:rPr lang="nb-NO" dirty="0" smtClean="0"/>
              <a:t>Omlæringen må </a:t>
            </a:r>
            <a:r>
              <a:rPr lang="nb-NO" dirty="0"/>
              <a:t>skje i barnets samspill med </a:t>
            </a:r>
            <a:r>
              <a:rPr lang="nb-NO" dirty="0" smtClean="0"/>
              <a:t>miljøet</a:t>
            </a:r>
          </a:p>
          <a:p>
            <a:r>
              <a:rPr lang="nb-NO" dirty="0" smtClean="0"/>
              <a:t>foreldrene </a:t>
            </a:r>
            <a:r>
              <a:rPr lang="nb-NO" dirty="0"/>
              <a:t>må med på laget, men barnehagen er en viktig arena for denne </a:t>
            </a:r>
            <a:r>
              <a:rPr lang="nb-NO" dirty="0" smtClean="0"/>
              <a:t>jobben.</a:t>
            </a:r>
          </a:p>
          <a:p>
            <a:pPr marL="0" indent="0">
              <a:buNone/>
            </a:pPr>
            <a:r>
              <a:rPr lang="nb-NO" dirty="0" smtClean="0">
                <a:solidFill>
                  <a:srgbClr val="FF0000"/>
                </a:solidFill>
              </a:rPr>
              <a:t>Målet  med tidlig </a:t>
            </a:r>
            <a:r>
              <a:rPr lang="nb-NO" dirty="0">
                <a:solidFill>
                  <a:srgbClr val="FF0000"/>
                </a:solidFill>
              </a:rPr>
              <a:t>omlæring i </a:t>
            </a:r>
            <a:r>
              <a:rPr lang="nb-NO" dirty="0" smtClean="0">
                <a:solidFill>
                  <a:srgbClr val="FF0000"/>
                </a:solidFill>
              </a:rPr>
              <a:t>barnehagen er  </a:t>
            </a:r>
            <a:r>
              <a:rPr lang="nb-NO" dirty="0">
                <a:solidFill>
                  <a:srgbClr val="FF0000"/>
                </a:solidFill>
              </a:rPr>
              <a:t>å snu negative handlinger til mer konstruktive handlinger</a:t>
            </a:r>
          </a:p>
          <a:p>
            <a:endParaRPr lang="nb-NO" dirty="0"/>
          </a:p>
        </p:txBody>
      </p:sp>
      <p:pic>
        <p:nvPicPr>
          <p:cNvPr id="4" name="Bilde 3"/>
          <p:cNvPicPr>
            <a:picLocks noChangeAspect="1"/>
          </p:cNvPicPr>
          <p:nvPr/>
        </p:nvPicPr>
        <p:blipFill>
          <a:blip r:embed="rId3"/>
          <a:stretch>
            <a:fillRect/>
          </a:stretch>
        </p:blipFill>
        <p:spPr>
          <a:xfrm>
            <a:off x="7178222" y="495300"/>
            <a:ext cx="2857500" cy="1600200"/>
          </a:xfrm>
          <a:prstGeom prst="rect">
            <a:avLst/>
          </a:prstGeom>
        </p:spPr>
      </p:pic>
    </p:spTree>
    <p:extLst>
      <p:ext uri="{BB962C8B-B14F-4D97-AF65-F5344CB8AC3E}">
        <p14:creationId xmlns:p14="http://schemas.microsoft.com/office/powerpoint/2010/main" val="948227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jobbe med Være sammen?</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u="sng" dirty="0" smtClean="0"/>
              <a:t>Hensikten:</a:t>
            </a:r>
          </a:p>
          <a:p>
            <a:pPr marL="0" indent="0">
              <a:buNone/>
            </a:pPr>
            <a:r>
              <a:rPr lang="nb-NO" dirty="0"/>
              <a:t>Å</a:t>
            </a:r>
            <a:r>
              <a:rPr lang="nb-NO" dirty="0" smtClean="0"/>
              <a:t> </a:t>
            </a:r>
            <a:r>
              <a:rPr lang="nb-NO" dirty="0"/>
              <a:t>styrke kvaliteten på de sosiale relasjonene mellom voksne og </a:t>
            </a:r>
            <a:r>
              <a:rPr lang="nb-NO" dirty="0" smtClean="0"/>
              <a:t>barn, </a:t>
            </a:r>
            <a:r>
              <a:rPr lang="nb-NO" dirty="0"/>
              <a:t>og mellom </a:t>
            </a:r>
            <a:r>
              <a:rPr lang="nb-NO" dirty="0" smtClean="0"/>
              <a:t>barna, </a:t>
            </a:r>
            <a:r>
              <a:rPr lang="nb-NO" dirty="0"/>
              <a:t>gjennom å bygge opp en grunnmur av relasjonsvarme å møte barna med</a:t>
            </a:r>
            <a:r>
              <a:rPr lang="nb-NO" dirty="0" smtClean="0"/>
              <a:t>.</a:t>
            </a:r>
            <a:endParaRPr lang="nb-NO" dirty="0"/>
          </a:p>
          <a:p>
            <a:pPr marL="0" indent="0">
              <a:buNone/>
            </a:pPr>
            <a:r>
              <a:rPr lang="nb-NO" u="sng" dirty="0" smtClean="0"/>
              <a:t>Fordi:</a:t>
            </a:r>
          </a:p>
          <a:p>
            <a:pPr marL="0" indent="0">
              <a:buNone/>
            </a:pPr>
            <a:r>
              <a:rPr lang="nb-NO" dirty="0" smtClean="0"/>
              <a:t>Samfunnsmandatet – Rammeplanen</a:t>
            </a:r>
          </a:p>
          <a:p>
            <a:pPr marL="0" indent="0">
              <a:buNone/>
            </a:pPr>
            <a:r>
              <a:rPr lang="nb-NO" dirty="0" smtClean="0"/>
              <a:t>Livsmestring</a:t>
            </a:r>
            <a:endParaRPr lang="nb-NO" dirty="0"/>
          </a:p>
          <a:p>
            <a:pPr marL="0" indent="0">
              <a:buNone/>
            </a:pPr>
            <a:endParaRPr lang="nb-NO" dirty="0" smtClean="0">
              <a:solidFill>
                <a:srgbClr val="FF0000"/>
              </a:solidFill>
            </a:endParaRPr>
          </a:p>
          <a:p>
            <a:pPr marL="0" indent="0">
              <a:buNone/>
            </a:pPr>
            <a:r>
              <a:rPr lang="nb-NO" dirty="0" smtClean="0">
                <a:solidFill>
                  <a:srgbClr val="FF0000"/>
                </a:solidFill>
              </a:rPr>
              <a:t>Refleksjon: hva trenger barn å erfare for å stå mest mulig rustet til å møte og mestre livets realiteter?</a:t>
            </a:r>
            <a:endParaRPr lang="nb-NO" dirty="0">
              <a:solidFill>
                <a:srgbClr val="FF0000"/>
              </a:solidFill>
            </a:endParaRPr>
          </a:p>
          <a:p>
            <a:endParaRPr lang="nb-NO" dirty="0"/>
          </a:p>
        </p:txBody>
      </p:sp>
      <p:sp>
        <p:nvSpPr>
          <p:cNvPr id="4" name="AutoShape 2" descr="LIVSMESTRING OG HE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5" name="Bilde 4"/>
          <p:cNvPicPr>
            <a:picLocks noChangeAspect="1"/>
          </p:cNvPicPr>
          <p:nvPr/>
        </p:nvPicPr>
        <p:blipFill>
          <a:blip r:embed="rId3"/>
          <a:stretch>
            <a:fillRect/>
          </a:stretch>
        </p:blipFill>
        <p:spPr>
          <a:xfrm>
            <a:off x="8700670" y="3015916"/>
            <a:ext cx="1924050" cy="2221831"/>
          </a:xfrm>
          <a:prstGeom prst="rect">
            <a:avLst/>
          </a:prstGeom>
        </p:spPr>
      </p:pic>
    </p:spTree>
    <p:extLst>
      <p:ext uri="{BB962C8B-B14F-4D97-AF65-F5344CB8AC3E}">
        <p14:creationId xmlns:p14="http://schemas.microsoft.com/office/powerpoint/2010/main" val="1393740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Hvordan forstår vi tidlig innsats? </a:t>
            </a:r>
            <a:endParaRPr lang="nb-NO" b="1" dirty="0"/>
          </a:p>
        </p:txBody>
      </p:sp>
      <p:sp>
        <p:nvSpPr>
          <p:cNvPr id="3" name="Plassholder for innhold 2"/>
          <p:cNvSpPr>
            <a:spLocks noGrp="1"/>
          </p:cNvSpPr>
          <p:nvPr>
            <p:ph idx="1"/>
          </p:nvPr>
        </p:nvSpPr>
        <p:spPr/>
        <p:txBody>
          <a:bodyPr/>
          <a:lstStyle/>
          <a:p>
            <a:pPr lvl="0"/>
            <a:r>
              <a:rPr lang="en-US" sz="3600" dirty="0" err="1"/>
              <a:t>Positiv</a:t>
            </a:r>
            <a:r>
              <a:rPr lang="en-US" sz="3600" dirty="0"/>
              <a:t> </a:t>
            </a:r>
            <a:r>
              <a:rPr lang="en-US" sz="3600" dirty="0" err="1"/>
              <a:t>påvirkning</a:t>
            </a:r>
            <a:r>
              <a:rPr lang="en-US" sz="3600" dirty="0"/>
              <a:t> </a:t>
            </a:r>
            <a:r>
              <a:rPr lang="en-US" sz="3600" dirty="0" err="1"/>
              <a:t>gjennom</a:t>
            </a:r>
            <a:r>
              <a:rPr lang="en-US" sz="3600" dirty="0"/>
              <a:t> </a:t>
            </a:r>
            <a:r>
              <a:rPr lang="en-US" sz="3600" dirty="0" err="1"/>
              <a:t>trygge</a:t>
            </a:r>
            <a:r>
              <a:rPr lang="en-US" sz="3600" dirty="0"/>
              <a:t>, </a:t>
            </a:r>
            <a:r>
              <a:rPr lang="en-US" sz="3600" dirty="0" err="1"/>
              <a:t>varme</a:t>
            </a:r>
            <a:endParaRPr lang="nb-NO" sz="3600" dirty="0"/>
          </a:p>
          <a:p>
            <a:r>
              <a:rPr lang="en-US" sz="3600" dirty="0" err="1"/>
              <a:t>relasjoner</a:t>
            </a:r>
            <a:endParaRPr lang="nb-NO" sz="3600" dirty="0"/>
          </a:p>
          <a:p>
            <a:pPr lvl="0"/>
            <a:r>
              <a:rPr lang="en-US" sz="3600" dirty="0"/>
              <a:t>Å </a:t>
            </a:r>
            <a:r>
              <a:rPr lang="en-US" sz="3600" dirty="0" err="1"/>
              <a:t>utvikles</a:t>
            </a:r>
            <a:r>
              <a:rPr lang="en-US" sz="3600" dirty="0"/>
              <a:t> </a:t>
            </a:r>
            <a:r>
              <a:rPr lang="en-US" sz="3600" dirty="0" err="1"/>
              <a:t>gjennom</a:t>
            </a:r>
            <a:r>
              <a:rPr lang="en-US" sz="3600" dirty="0"/>
              <a:t> </a:t>
            </a:r>
            <a:r>
              <a:rPr lang="en-US" sz="3600" dirty="0" err="1"/>
              <a:t>høye</a:t>
            </a:r>
            <a:r>
              <a:rPr lang="en-US" sz="3600" dirty="0"/>
              <a:t> </a:t>
            </a:r>
            <a:r>
              <a:rPr lang="en-US" sz="3600" dirty="0" err="1"/>
              <a:t>krav</a:t>
            </a:r>
            <a:r>
              <a:rPr lang="en-US" sz="3600" dirty="0"/>
              <a:t> </a:t>
            </a:r>
            <a:r>
              <a:rPr lang="en-US" sz="3600" dirty="0" err="1"/>
              <a:t>tilpasset</a:t>
            </a:r>
            <a:r>
              <a:rPr lang="en-US" sz="3600" dirty="0"/>
              <a:t> </a:t>
            </a:r>
            <a:r>
              <a:rPr lang="en-US" sz="3600" dirty="0" err="1"/>
              <a:t>barnets</a:t>
            </a:r>
            <a:r>
              <a:rPr lang="en-US" sz="3600" dirty="0"/>
              <a:t> </a:t>
            </a:r>
            <a:r>
              <a:rPr lang="en-US" sz="3600" dirty="0" err="1"/>
              <a:t>utviklingsnivå</a:t>
            </a:r>
            <a:endParaRPr lang="nb-NO" sz="3600" dirty="0"/>
          </a:p>
          <a:p>
            <a:pPr lvl="0"/>
            <a:r>
              <a:rPr lang="en-US" sz="3600" dirty="0"/>
              <a:t>Å </a:t>
            </a:r>
            <a:r>
              <a:rPr lang="en-US" sz="3600" dirty="0" err="1"/>
              <a:t>fange</a:t>
            </a:r>
            <a:r>
              <a:rPr lang="en-US" sz="3600" dirty="0"/>
              <a:t> </a:t>
            </a:r>
            <a:r>
              <a:rPr lang="en-US" sz="3600" dirty="0" err="1"/>
              <a:t>opp</a:t>
            </a:r>
            <a:r>
              <a:rPr lang="en-US" sz="3600" dirty="0"/>
              <a:t> barn </a:t>
            </a:r>
            <a:r>
              <a:rPr lang="en-US" sz="3600" dirty="0" err="1"/>
              <a:t>som</a:t>
            </a:r>
            <a:r>
              <a:rPr lang="en-US" sz="3600" dirty="0"/>
              <a:t> lever </a:t>
            </a:r>
            <a:r>
              <a:rPr lang="en-US" sz="3600" dirty="0" err="1"/>
              <a:t>i</a:t>
            </a:r>
            <a:r>
              <a:rPr lang="en-US" sz="3600" dirty="0"/>
              <a:t> </a:t>
            </a:r>
            <a:r>
              <a:rPr lang="en-US" sz="3600" dirty="0" err="1"/>
              <a:t>risikofamilier</a:t>
            </a:r>
            <a:endParaRPr lang="nb-NO" sz="3600" dirty="0"/>
          </a:p>
          <a:p>
            <a:pPr lvl="0"/>
            <a:r>
              <a:rPr lang="en-US" sz="3600" dirty="0" err="1"/>
              <a:t>Støtte</a:t>
            </a:r>
            <a:r>
              <a:rPr lang="en-US" sz="3600" dirty="0"/>
              <a:t> og </a:t>
            </a:r>
            <a:r>
              <a:rPr lang="en-US" sz="3600" dirty="0" err="1"/>
              <a:t>hjelpe</a:t>
            </a:r>
            <a:r>
              <a:rPr lang="en-US" sz="3600" dirty="0"/>
              <a:t> </a:t>
            </a:r>
            <a:r>
              <a:rPr lang="en-US" sz="3600" dirty="0" err="1"/>
              <a:t>foreldre</a:t>
            </a:r>
            <a:r>
              <a:rPr lang="en-US" sz="3600" dirty="0"/>
              <a:t> </a:t>
            </a:r>
            <a:r>
              <a:rPr lang="en-US" sz="3600" dirty="0" err="1"/>
              <a:t>som</a:t>
            </a:r>
            <a:r>
              <a:rPr lang="en-US" sz="3600" dirty="0"/>
              <a:t> </a:t>
            </a:r>
            <a:r>
              <a:rPr lang="en-US" sz="3600" dirty="0" err="1"/>
              <a:t>strever</a:t>
            </a:r>
            <a:endParaRPr lang="nb-NO" sz="3600" dirty="0"/>
          </a:p>
          <a:p>
            <a:pPr marL="0" indent="0">
              <a:buNone/>
            </a:pPr>
            <a:r>
              <a:rPr lang="nb-NO" dirty="0" smtClean="0"/>
              <a:t>                                                                                       </a:t>
            </a:r>
            <a:endParaRPr lang="nb-NO" dirty="0"/>
          </a:p>
        </p:txBody>
      </p:sp>
      <p:pic>
        <p:nvPicPr>
          <p:cNvPr id="4" name="Plassholder for innhold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1177" y="5445160"/>
            <a:ext cx="3152381" cy="1219048"/>
          </a:xfrm>
          <a:prstGeom prst="rect">
            <a:avLst/>
          </a:prstGeom>
          <a:noFill/>
        </p:spPr>
      </p:pic>
    </p:spTree>
    <p:extLst>
      <p:ext uri="{BB962C8B-B14F-4D97-AF65-F5344CB8AC3E}">
        <p14:creationId xmlns:p14="http://schemas.microsoft.com/office/powerpoint/2010/main" val="2447655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Tidlig innsats og håndtering av utfordrende atferd</a:t>
            </a:r>
            <a:br>
              <a:rPr lang="nb-NO" dirty="0"/>
            </a:br>
            <a:endParaRPr lang="nb-NO" dirty="0"/>
          </a:p>
        </p:txBody>
      </p:sp>
      <p:sp>
        <p:nvSpPr>
          <p:cNvPr id="3" name="Plassholder for innhold 2"/>
          <p:cNvSpPr>
            <a:spLocks noGrp="1"/>
          </p:cNvSpPr>
          <p:nvPr>
            <p:ph idx="1"/>
          </p:nvPr>
        </p:nvSpPr>
        <p:spPr>
          <a:xfrm>
            <a:off x="838199" y="1825625"/>
            <a:ext cx="11024937" cy="4703512"/>
          </a:xfrm>
        </p:spPr>
        <p:txBody>
          <a:bodyPr>
            <a:normAutofit/>
          </a:bodyPr>
          <a:lstStyle/>
          <a:p>
            <a:pPr>
              <a:buFont typeface="Wingdings" panose="05000000000000000000" pitchFamily="2" charset="2"/>
              <a:buChar char="Ø"/>
            </a:pPr>
            <a:r>
              <a:rPr lang="nb-NO" dirty="0" smtClean="0"/>
              <a:t>Tidlig omlæring i barnehagen er viktig</a:t>
            </a:r>
          </a:p>
          <a:p>
            <a:pPr marL="0" indent="0">
              <a:buNone/>
            </a:pPr>
            <a:endParaRPr lang="nb-NO" dirty="0" smtClean="0"/>
          </a:p>
          <a:p>
            <a:pPr>
              <a:buFont typeface="Wingdings" panose="05000000000000000000" pitchFamily="2" charset="2"/>
              <a:buChar char="Ø"/>
            </a:pPr>
            <a:r>
              <a:rPr lang="nb-NO" dirty="0" smtClean="0"/>
              <a:t>Atferdsproblemer</a:t>
            </a:r>
          </a:p>
          <a:p>
            <a:pPr>
              <a:buFont typeface="Wingdings" panose="05000000000000000000" pitchFamily="2" charset="2"/>
              <a:buChar char="Ø"/>
            </a:pPr>
            <a:endParaRPr lang="nb-NO" dirty="0" smtClean="0"/>
          </a:p>
          <a:p>
            <a:pPr lvl="1">
              <a:buFont typeface="Wingdings" panose="05000000000000000000" pitchFamily="2" charset="2"/>
              <a:buChar char="Ø"/>
            </a:pPr>
            <a:r>
              <a:rPr lang="nb-NO" dirty="0"/>
              <a:t>u</a:t>
            </a:r>
            <a:r>
              <a:rPr lang="nb-NO" dirty="0" smtClean="0"/>
              <a:t>tagerende atferd</a:t>
            </a:r>
          </a:p>
          <a:p>
            <a:pPr lvl="2">
              <a:buFont typeface="Wingdings" panose="05000000000000000000" pitchFamily="2" charset="2"/>
              <a:buChar char="Ø"/>
            </a:pPr>
            <a:r>
              <a:rPr lang="nb-NO" dirty="0"/>
              <a:t>Konflikter med andre</a:t>
            </a:r>
          </a:p>
          <a:p>
            <a:pPr lvl="2">
              <a:buFont typeface="Wingdings" panose="05000000000000000000" pitchFamily="2" charset="2"/>
              <a:buChar char="Ø"/>
            </a:pPr>
            <a:endParaRPr lang="nb-NO" dirty="0" smtClean="0"/>
          </a:p>
          <a:p>
            <a:pPr lvl="1">
              <a:buFont typeface="Wingdings" panose="05000000000000000000" pitchFamily="2" charset="2"/>
              <a:buChar char="Ø"/>
            </a:pPr>
            <a:r>
              <a:rPr lang="nb-NO" dirty="0" smtClean="0"/>
              <a:t>Innagerende atferd</a:t>
            </a:r>
          </a:p>
          <a:p>
            <a:pPr lvl="2">
              <a:buFont typeface="Wingdings" panose="05000000000000000000" pitchFamily="2" charset="2"/>
              <a:buChar char="Ø"/>
            </a:pPr>
            <a:r>
              <a:rPr lang="nb-NO" dirty="0"/>
              <a:t>om faktorer som angst, depresjon og det å være utestengt fra jevnaldrende.</a:t>
            </a:r>
            <a:endParaRPr lang="nb-NO" dirty="0" smtClean="0"/>
          </a:p>
          <a:p>
            <a:pPr lvl="2">
              <a:buFont typeface="Wingdings" panose="05000000000000000000" pitchFamily="2" charset="2"/>
              <a:buChar char="Ø"/>
            </a:pPr>
            <a:endParaRPr lang="nb-NO" dirty="0"/>
          </a:p>
          <a:p>
            <a:pPr marL="457200" lvl="1" indent="0">
              <a:buNone/>
            </a:pPr>
            <a:endParaRPr lang="nb-NO" dirty="0" smtClean="0"/>
          </a:p>
          <a:p>
            <a:pPr>
              <a:buFont typeface="Wingdings" panose="05000000000000000000" pitchFamily="2" charset="2"/>
              <a:buChar char="Ø"/>
            </a:pPr>
            <a:endParaRPr lang="nb-NO" dirty="0"/>
          </a:p>
          <a:p>
            <a:pPr>
              <a:buFont typeface="Wingdings" panose="05000000000000000000" pitchFamily="2" charset="2"/>
              <a:buChar char="Ø"/>
            </a:pPr>
            <a:endParaRPr lang="nb-NO" dirty="0" smtClean="0"/>
          </a:p>
          <a:p>
            <a:pPr>
              <a:buFont typeface="Wingdings" panose="05000000000000000000" pitchFamily="2" charset="2"/>
              <a:buChar char="Ø"/>
            </a:pPr>
            <a:endParaRPr lang="nb-NO" dirty="0"/>
          </a:p>
        </p:txBody>
      </p:sp>
      <p:pic>
        <p:nvPicPr>
          <p:cNvPr id="5" name="Bilde 4"/>
          <p:cNvPicPr>
            <a:picLocks noChangeAspect="1"/>
          </p:cNvPicPr>
          <p:nvPr/>
        </p:nvPicPr>
        <p:blipFill>
          <a:blip r:embed="rId3"/>
          <a:stretch>
            <a:fillRect/>
          </a:stretch>
        </p:blipFill>
        <p:spPr>
          <a:xfrm>
            <a:off x="9009966" y="1314573"/>
            <a:ext cx="1920406" cy="1798476"/>
          </a:xfrm>
          <a:prstGeom prst="rect">
            <a:avLst/>
          </a:prstGeom>
        </p:spPr>
      </p:pic>
      <p:pic>
        <p:nvPicPr>
          <p:cNvPr id="6" name="Plassholder for innhold 3"/>
          <p:cNvPicPr>
            <a:picLocks noChangeAspect="1"/>
          </p:cNvPicPr>
          <p:nvPr/>
        </p:nvPicPr>
        <p:blipFill>
          <a:blip r:embed="rId4"/>
          <a:stretch>
            <a:fillRect/>
          </a:stretch>
        </p:blipFill>
        <p:spPr>
          <a:xfrm>
            <a:off x="9924230" y="5481296"/>
            <a:ext cx="1801982" cy="927548"/>
          </a:xfrm>
          <a:prstGeom prst="rect">
            <a:avLst/>
          </a:prstGeom>
        </p:spPr>
      </p:pic>
    </p:spTree>
    <p:extLst>
      <p:ext uri="{BB962C8B-B14F-4D97-AF65-F5344CB8AC3E}">
        <p14:creationId xmlns:p14="http://schemas.microsoft.com/office/powerpoint/2010/main" val="3987814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Er barnet mitt innafor eller utafor?</a:t>
            </a:r>
            <a:endParaRPr lang="nb-NO" dirty="0"/>
          </a:p>
        </p:txBody>
      </p:sp>
      <p:sp>
        <p:nvSpPr>
          <p:cNvPr id="3" name="Plassholder for innhold 2"/>
          <p:cNvSpPr>
            <a:spLocks noGrp="1"/>
          </p:cNvSpPr>
          <p:nvPr>
            <p:ph idx="1"/>
          </p:nvPr>
        </p:nvSpPr>
        <p:spPr/>
        <p:txBody>
          <a:bodyPr/>
          <a:lstStyle/>
          <a:p>
            <a:r>
              <a:rPr lang="nb-NO" dirty="0" smtClean="0"/>
              <a:t>49 % av foreldrene sier at mobbing skjer i barnehagen</a:t>
            </a:r>
          </a:p>
          <a:p>
            <a:r>
              <a:rPr lang="nb-NO" dirty="0" smtClean="0"/>
              <a:t>67 % av ansatte sier at mobbing skjer i barnehagen </a:t>
            </a:r>
          </a:p>
          <a:p>
            <a:r>
              <a:rPr lang="nb-NO" dirty="0" smtClean="0"/>
              <a:t>34 % av foreldre har opplevd at deres barn har vært involvert i mobbing </a:t>
            </a:r>
          </a:p>
          <a:p>
            <a:pPr marL="0" indent="0">
              <a:buNone/>
            </a:pPr>
            <a:r>
              <a:rPr lang="nb-NO" dirty="0" smtClean="0"/>
              <a:t>(Ref. forskningsrapport «Hele barnet – hele løpet» 2015</a:t>
            </a:r>
          </a:p>
          <a:p>
            <a:pPr marL="0" indent="0">
              <a:buNone/>
            </a:pPr>
            <a:endParaRPr lang="nb-NO" dirty="0" smtClean="0"/>
          </a:p>
          <a:p>
            <a:pPr marL="0" indent="0">
              <a:buNone/>
            </a:pPr>
            <a:r>
              <a:rPr lang="nb-NO" dirty="0" smtClean="0">
                <a:solidFill>
                  <a:srgbClr val="FF0000"/>
                </a:solidFill>
              </a:rPr>
              <a:t>Til refleksjon:</a:t>
            </a:r>
          </a:p>
          <a:p>
            <a:pPr marL="0" indent="0">
              <a:buNone/>
            </a:pPr>
            <a:r>
              <a:rPr lang="nb-NO" dirty="0" smtClean="0">
                <a:solidFill>
                  <a:srgbClr val="FF0000"/>
                </a:solidFill>
              </a:rPr>
              <a:t>Hva er tidlige tegn på utestenging /mobbing?</a:t>
            </a:r>
          </a:p>
          <a:p>
            <a:pPr marL="0" indent="0">
              <a:buNone/>
            </a:pPr>
            <a:endParaRPr lang="nb-NO" dirty="0"/>
          </a:p>
          <a:p>
            <a:pPr marL="0" indent="0">
              <a:buNone/>
            </a:pPr>
            <a:endParaRPr lang="nb-NO" dirty="0"/>
          </a:p>
        </p:txBody>
      </p:sp>
      <p:pic>
        <p:nvPicPr>
          <p:cNvPr id="4" name="Plassholder for innhold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7941" y="4572323"/>
            <a:ext cx="3152381" cy="1219048"/>
          </a:xfrm>
          <a:prstGeom prst="rect">
            <a:avLst/>
          </a:prstGeom>
          <a:noFill/>
        </p:spPr>
      </p:pic>
    </p:spTree>
    <p:extLst>
      <p:ext uri="{BB962C8B-B14F-4D97-AF65-F5344CB8AC3E}">
        <p14:creationId xmlns:p14="http://schemas.microsoft.com/office/powerpoint/2010/main" val="3448035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Begrepene mobbing og krenkelse</a:t>
            </a:r>
          </a:p>
        </p:txBody>
      </p:sp>
      <p:sp>
        <p:nvSpPr>
          <p:cNvPr id="3" name="Plassholder for innhold 2"/>
          <p:cNvSpPr>
            <a:spLocks noGrp="1"/>
          </p:cNvSpPr>
          <p:nvPr>
            <p:ph idx="1"/>
          </p:nvPr>
        </p:nvSpPr>
        <p:spPr/>
        <p:txBody>
          <a:bodyPr/>
          <a:lstStyle/>
          <a:p>
            <a:pPr marL="0" indent="0">
              <a:buNone/>
            </a:pPr>
            <a:r>
              <a:rPr lang="nb-NO" dirty="0"/>
              <a:t>I skole betyr mobbing:</a:t>
            </a:r>
          </a:p>
          <a:p>
            <a:r>
              <a:rPr lang="nb-NO" dirty="0"/>
              <a:t>Negative handlinger</a:t>
            </a:r>
          </a:p>
          <a:p>
            <a:r>
              <a:rPr lang="nb-NO" dirty="0"/>
              <a:t>Makt avmakt</a:t>
            </a:r>
          </a:p>
          <a:p>
            <a:r>
              <a:rPr lang="nb-NO" dirty="0"/>
              <a:t>Repeterende atferd</a:t>
            </a:r>
          </a:p>
          <a:p>
            <a:endParaRPr lang="nb-NO" dirty="0"/>
          </a:p>
          <a:p>
            <a:r>
              <a:rPr lang="nb-NO" dirty="0"/>
              <a:t>Annen forståelse i barnehage</a:t>
            </a:r>
          </a:p>
          <a:p>
            <a:endParaRPr lang="nb-NO" dirty="0"/>
          </a:p>
          <a:p>
            <a:r>
              <a:rPr lang="nb-NO" dirty="0"/>
              <a:t>Krenkelse er sterkt relatert til mobbing</a:t>
            </a:r>
          </a:p>
          <a:p>
            <a:endParaRPr lang="nb-NO" dirty="0"/>
          </a:p>
        </p:txBody>
      </p:sp>
      <p:pic>
        <p:nvPicPr>
          <p:cNvPr id="4" name="Plassholder for innhold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1177" y="5445160"/>
            <a:ext cx="3152381" cy="1219048"/>
          </a:xfrm>
          <a:prstGeom prst="rect">
            <a:avLst/>
          </a:prstGeom>
          <a:noFill/>
        </p:spPr>
      </p:pic>
    </p:spTree>
    <p:extLst>
      <p:ext uri="{BB962C8B-B14F-4D97-AF65-F5344CB8AC3E}">
        <p14:creationId xmlns:p14="http://schemas.microsoft.com/office/powerpoint/2010/main" val="715595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Mobbing er sammensatte sosiale prosesser </a:t>
            </a:r>
            <a:endParaRPr lang="nb-NO" dirty="0"/>
          </a:p>
        </p:txBody>
      </p:sp>
      <p:pic>
        <p:nvPicPr>
          <p:cNvPr id="4" name="image52.jpeg"/>
          <p:cNvPicPr>
            <a:picLocks noGrp="1"/>
          </p:cNvPicPr>
          <p:nvPr>
            <p:ph idx="1"/>
          </p:nvPr>
        </p:nvPicPr>
        <p:blipFill>
          <a:blip r:embed="rId3" cstate="print"/>
          <a:stretch>
            <a:fillRect/>
          </a:stretch>
        </p:blipFill>
        <p:spPr>
          <a:xfrm>
            <a:off x="838200" y="1690688"/>
            <a:ext cx="10515600" cy="2737621"/>
          </a:xfrm>
          <a:prstGeom prst="rect">
            <a:avLst/>
          </a:prstGeom>
        </p:spPr>
      </p:pic>
      <p:pic>
        <p:nvPicPr>
          <p:cNvPr id="6" name="Plassholder for innhold 3"/>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1177" y="5445160"/>
            <a:ext cx="3152381" cy="1219048"/>
          </a:xfrm>
          <a:prstGeom prst="rect">
            <a:avLst/>
          </a:prstGeom>
          <a:noFill/>
        </p:spPr>
      </p:pic>
    </p:spTree>
    <p:extLst>
      <p:ext uri="{BB962C8B-B14F-4D97-AF65-F5344CB8AC3E}">
        <p14:creationId xmlns:p14="http://schemas.microsoft.com/office/powerpoint/2010/main" val="3567015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Mobbing er sammensatte sosiale prosesser </a:t>
            </a:r>
          </a:p>
        </p:txBody>
      </p:sp>
      <p:sp>
        <p:nvSpPr>
          <p:cNvPr id="3" name="Plassholder for innhold 2"/>
          <p:cNvSpPr>
            <a:spLocks noGrp="1"/>
          </p:cNvSpPr>
          <p:nvPr>
            <p:ph idx="1"/>
          </p:nvPr>
        </p:nvSpPr>
        <p:spPr/>
        <p:txBody>
          <a:bodyPr/>
          <a:lstStyle/>
          <a:p>
            <a:r>
              <a:rPr lang="en-US" dirty="0"/>
              <a:t>Et </a:t>
            </a:r>
            <a:r>
              <a:rPr lang="en-US" dirty="0" err="1"/>
              <a:t>skifte</a:t>
            </a:r>
            <a:r>
              <a:rPr lang="en-US" dirty="0"/>
              <a:t> </a:t>
            </a:r>
            <a:r>
              <a:rPr lang="en-US" dirty="0" err="1"/>
              <a:t>av</a:t>
            </a:r>
            <a:r>
              <a:rPr lang="en-US" dirty="0"/>
              <a:t> </a:t>
            </a:r>
            <a:r>
              <a:rPr lang="en-US" dirty="0" err="1"/>
              <a:t>fokus</a:t>
            </a:r>
            <a:r>
              <a:rPr lang="en-US" dirty="0"/>
              <a:t>, </a:t>
            </a:r>
            <a:r>
              <a:rPr lang="en-US" dirty="0" err="1"/>
              <a:t>fra</a:t>
            </a:r>
            <a:r>
              <a:rPr lang="en-US" dirty="0"/>
              <a:t> </a:t>
            </a:r>
            <a:r>
              <a:rPr lang="en-US" i="1" dirty="0"/>
              <a:t>"</a:t>
            </a:r>
            <a:r>
              <a:rPr lang="en-US" i="1" dirty="0" err="1"/>
              <a:t>Hva</a:t>
            </a:r>
            <a:r>
              <a:rPr lang="en-US" i="1" dirty="0"/>
              <a:t> </a:t>
            </a:r>
            <a:r>
              <a:rPr lang="en-US" i="1" dirty="0" err="1"/>
              <a:t>er</a:t>
            </a:r>
            <a:r>
              <a:rPr lang="en-US" i="1" dirty="0"/>
              <a:t> </a:t>
            </a:r>
            <a:r>
              <a:rPr lang="en-US" i="1" dirty="0" err="1"/>
              <a:t>det</a:t>
            </a:r>
            <a:r>
              <a:rPr lang="en-US" i="1" dirty="0"/>
              <a:t> </a:t>
            </a:r>
            <a:r>
              <a:rPr lang="en-US" i="1" dirty="0" err="1"/>
              <a:t>som</a:t>
            </a:r>
            <a:r>
              <a:rPr lang="en-US" i="1" dirty="0"/>
              <a:t> </a:t>
            </a:r>
            <a:r>
              <a:rPr lang="en-US" i="1" dirty="0" err="1"/>
              <a:t>er</a:t>
            </a:r>
            <a:r>
              <a:rPr lang="en-US" i="1" dirty="0"/>
              <a:t> </a:t>
            </a:r>
            <a:r>
              <a:rPr lang="en-US" i="1" dirty="0" err="1"/>
              <a:t>galt</a:t>
            </a:r>
            <a:r>
              <a:rPr lang="en-US" i="1" dirty="0"/>
              <a:t> med </a:t>
            </a:r>
            <a:r>
              <a:rPr lang="en-US" i="1" dirty="0" err="1"/>
              <a:t>det</a:t>
            </a:r>
            <a:r>
              <a:rPr lang="en-US" i="1" dirty="0"/>
              <a:t> </a:t>
            </a:r>
            <a:r>
              <a:rPr lang="en-US" i="1" dirty="0" err="1"/>
              <a:t>barnet</a:t>
            </a:r>
            <a:r>
              <a:rPr lang="en-US" i="1" dirty="0"/>
              <a:t>? </a:t>
            </a:r>
            <a:r>
              <a:rPr lang="en-US" dirty="0" err="1"/>
              <a:t>Til</a:t>
            </a:r>
            <a:r>
              <a:rPr lang="en-US" dirty="0"/>
              <a:t> </a:t>
            </a:r>
            <a:r>
              <a:rPr lang="en-US" i="1" dirty="0"/>
              <a:t>"</a:t>
            </a:r>
            <a:r>
              <a:rPr lang="en-US" i="1" dirty="0" err="1"/>
              <a:t>Hva</a:t>
            </a:r>
            <a:r>
              <a:rPr lang="en-US" i="1" dirty="0"/>
              <a:t> </a:t>
            </a:r>
            <a:r>
              <a:rPr lang="en-US" i="1" dirty="0" err="1"/>
              <a:t>er</a:t>
            </a:r>
            <a:r>
              <a:rPr lang="en-US" i="1" dirty="0"/>
              <a:t> </a:t>
            </a:r>
            <a:r>
              <a:rPr lang="en-US" i="1" dirty="0" err="1"/>
              <a:t>det</a:t>
            </a:r>
            <a:r>
              <a:rPr lang="en-US" i="1" dirty="0"/>
              <a:t> </a:t>
            </a:r>
            <a:r>
              <a:rPr lang="en-US" i="1" dirty="0" err="1"/>
              <a:t>i</a:t>
            </a:r>
            <a:r>
              <a:rPr lang="en-US" i="1" dirty="0"/>
              <a:t> </a:t>
            </a:r>
            <a:r>
              <a:rPr lang="en-US" i="1" dirty="0" err="1"/>
              <a:t>omgivelsene</a:t>
            </a:r>
            <a:r>
              <a:rPr lang="en-US" i="1" dirty="0"/>
              <a:t>  </a:t>
            </a:r>
            <a:r>
              <a:rPr lang="en-US" i="1" dirty="0" err="1"/>
              <a:t>rundt</a:t>
            </a:r>
            <a:r>
              <a:rPr lang="en-US" i="1" dirty="0"/>
              <a:t> </a:t>
            </a:r>
            <a:r>
              <a:rPr lang="en-US" i="1" dirty="0" err="1"/>
              <a:t>barnet</a:t>
            </a:r>
            <a:r>
              <a:rPr lang="en-US" i="1" dirty="0"/>
              <a:t> </a:t>
            </a:r>
            <a:r>
              <a:rPr lang="en-US" i="1" dirty="0" err="1"/>
              <a:t>som</a:t>
            </a:r>
            <a:r>
              <a:rPr lang="en-US" i="1" dirty="0"/>
              <a:t> </a:t>
            </a:r>
            <a:r>
              <a:rPr lang="en-US" i="1" dirty="0" err="1"/>
              <a:t>gjør</a:t>
            </a:r>
            <a:r>
              <a:rPr lang="en-US" i="1" dirty="0"/>
              <a:t> at </a:t>
            </a:r>
            <a:r>
              <a:rPr lang="en-US" i="1" dirty="0" err="1"/>
              <a:t>det</a:t>
            </a:r>
            <a:r>
              <a:rPr lang="en-US" i="1" dirty="0"/>
              <a:t> </a:t>
            </a:r>
            <a:r>
              <a:rPr lang="en-US" i="1" dirty="0" err="1"/>
              <a:t>går</a:t>
            </a:r>
            <a:r>
              <a:rPr lang="en-US" i="1" dirty="0"/>
              <a:t> </a:t>
            </a:r>
            <a:r>
              <a:rPr lang="en-US" i="1" dirty="0" err="1"/>
              <a:t>galt</a:t>
            </a:r>
            <a:r>
              <a:rPr lang="en-US" i="1" dirty="0"/>
              <a:t>?"</a:t>
            </a:r>
            <a:endParaRPr lang="nb-NO" sz="2000" dirty="0"/>
          </a:p>
          <a:p>
            <a:endParaRPr lang="nb-NO" sz="1800" dirty="0"/>
          </a:p>
          <a:p>
            <a:r>
              <a:rPr lang="en-US" i="1" dirty="0" err="1"/>
              <a:t>Tiltak</a:t>
            </a:r>
            <a:r>
              <a:rPr lang="en-US" i="1" dirty="0"/>
              <a:t>:</a:t>
            </a:r>
            <a:endParaRPr lang="nb-NO" sz="2000" dirty="0"/>
          </a:p>
          <a:p>
            <a:pPr lvl="1"/>
            <a:r>
              <a:rPr lang="en-US" i="1" dirty="0" err="1"/>
              <a:t>Autoritative</a:t>
            </a:r>
            <a:r>
              <a:rPr lang="en-US" i="1" dirty="0"/>
              <a:t>  </a:t>
            </a:r>
            <a:r>
              <a:rPr lang="en-US" i="1" dirty="0" err="1"/>
              <a:t>voksne</a:t>
            </a:r>
            <a:endParaRPr lang="nb-NO" sz="1800" dirty="0"/>
          </a:p>
          <a:p>
            <a:pPr lvl="1"/>
            <a:r>
              <a:rPr lang="en-US" i="1" dirty="0" err="1"/>
              <a:t>Etablere</a:t>
            </a:r>
            <a:r>
              <a:rPr lang="en-US" i="1" dirty="0"/>
              <a:t> </a:t>
            </a:r>
            <a:r>
              <a:rPr lang="en-US" i="1" dirty="0" err="1"/>
              <a:t>gode</a:t>
            </a:r>
            <a:r>
              <a:rPr lang="en-US" i="1" dirty="0"/>
              <a:t>  </a:t>
            </a:r>
            <a:r>
              <a:rPr lang="en-US" i="1" dirty="0" err="1"/>
              <a:t>relasjoner</a:t>
            </a:r>
            <a:r>
              <a:rPr lang="en-US" i="1" dirty="0"/>
              <a:t> </a:t>
            </a:r>
            <a:r>
              <a:rPr lang="en-US" i="1" dirty="0" err="1"/>
              <a:t>mellom</a:t>
            </a:r>
            <a:r>
              <a:rPr lang="en-US" i="1" dirty="0"/>
              <a:t> barn/</a:t>
            </a:r>
            <a:r>
              <a:rPr lang="en-US" i="1" dirty="0" err="1"/>
              <a:t>elev</a:t>
            </a:r>
            <a:r>
              <a:rPr lang="en-US" i="1" dirty="0"/>
              <a:t>-barn/</a:t>
            </a:r>
            <a:r>
              <a:rPr lang="en-US" i="1" dirty="0" err="1"/>
              <a:t>elev</a:t>
            </a:r>
            <a:r>
              <a:rPr lang="en-US" i="1" dirty="0"/>
              <a:t>  og barn/</a:t>
            </a:r>
            <a:r>
              <a:rPr lang="en-US" i="1" dirty="0" err="1"/>
              <a:t>elev-voksen</a:t>
            </a:r>
            <a:endParaRPr lang="nb-NO" sz="1800" dirty="0"/>
          </a:p>
          <a:p>
            <a:pPr lvl="1"/>
            <a:r>
              <a:rPr lang="en-US" i="1" dirty="0"/>
              <a:t>God </a:t>
            </a:r>
            <a:r>
              <a:rPr lang="en-US" i="1" dirty="0" err="1"/>
              <a:t>voksenledelse</a:t>
            </a:r>
            <a:r>
              <a:rPr lang="en-US" i="1" dirty="0"/>
              <a:t> </a:t>
            </a:r>
            <a:r>
              <a:rPr lang="en-US" i="1" dirty="0" err="1"/>
              <a:t>av</a:t>
            </a:r>
            <a:r>
              <a:rPr lang="en-US" i="1" dirty="0"/>
              <a:t> </a:t>
            </a:r>
            <a:r>
              <a:rPr lang="en-US" i="1" dirty="0" err="1"/>
              <a:t>barnegrupper</a:t>
            </a:r>
            <a:r>
              <a:rPr lang="en-US" i="1" dirty="0"/>
              <a:t>  og </a:t>
            </a:r>
            <a:r>
              <a:rPr lang="en-US" i="1" dirty="0" err="1"/>
              <a:t>klasser</a:t>
            </a:r>
            <a:r>
              <a:rPr lang="en-US" i="1" dirty="0"/>
              <a:t>, </a:t>
            </a:r>
            <a:r>
              <a:rPr lang="en-US" i="1" dirty="0" err="1"/>
              <a:t>inkl</a:t>
            </a:r>
            <a:r>
              <a:rPr lang="en-US" i="1" dirty="0"/>
              <a:t>. </a:t>
            </a:r>
            <a:r>
              <a:rPr lang="en-US" i="1" dirty="0" err="1"/>
              <a:t>ved</a:t>
            </a:r>
            <a:r>
              <a:rPr lang="en-US" i="1" dirty="0"/>
              <a:t> </a:t>
            </a:r>
            <a:r>
              <a:rPr lang="en-US" i="1" dirty="0" err="1"/>
              <a:t>opplæring</a:t>
            </a:r>
            <a:r>
              <a:rPr lang="en-US" i="1" dirty="0"/>
              <a:t> </a:t>
            </a:r>
            <a:r>
              <a:rPr lang="en-US" i="1" dirty="0" err="1"/>
              <a:t>i</a:t>
            </a:r>
            <a:r>
              <a:rPr lang="en-US" i="1" dirty="0"/>
              <a:t> </a:t>
            </a:r>
            <a:r>
              <a:rPr lang="en-US" i="1" dirty="0" err="1"/>
              <a:t>digitale</a:t>
            </a:r>
            <a:r>
              <a:rPr lang="en-US" i="1" dirty="0"/>
              <a:t> </a:t>
            </a:r>
            <a:r>
              <a:rPr lang="en-US" i="1" dirty="0" err="1"/>
              <a:t>ferdigheter</a:t>
            </a:r>
            <a:endParaRPr lang="nb-NO" sz="1800" dirty="0"/>
          </a:p>
          <a:p>
            <a:pPr lvl="1"/>
            <a:r>
              <a:rPr lang="en-US" i="1" dirty="0"/>
              <a:t>God </a:t>
            </a:r>
            <a:r>
              <a:rPr lang="en-US" i="1" dirty="0" err="1"/>
              <a:t>observasjonskompetanse</a:t>
            </a:r>
            <a:r>
              <a:rPr lang="en-US" i="1" dirty="0"/>
              <a:t>  og </a:t>
            </a:r>
            <a:r>
              <a:rPr lang="en-US" i="1" dirty="0" err="1"/>
              <a:t>gjennomføring</a:t>
            </a:r>
            <a:r>
              <a:rPr lang="en-US" i="1" dirty="0"/>
              <a:t>  </a:t>
            </a:r>
            <a:r>
              <a:rPr lang="en-US" i="1" dirty="0" err="1"/>
              <a:t>av</a:t>
            </a:r>
            <a:r>
              <a:rPr lang="en-US" i="1" dirty="0"/>
              <a:t> </a:t>
            </a:r>
            <a:r>
              <a:rPr lang="en-US" i="1" dirty="0" err="1"/>
              <a:t>trivselsundersøkelse</a:t>
            </a:r>
            <a:endParaRPr lang="nb-NO" sz="1800" dirty="0"/>
          </a:p>
          <a:p>
            <a:endParaRPr lang="nb-NO" dirty="0"/>
          </a:p>
        </p:txBody>
      </p:sp>
    </p:spTree>
    <p:extLst>
      <p:ext uri="{BB962C8B-B14F-4D97-AF65-F5344CB8AC3E}">
        <p14:creationId xmlns:p14="http://schemas.microsoft.com/office/powerpoint/2010/main" val="1631884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3.jpeg"/>
          <p:cNvPicPr/>
          <p:nvPr/>
        </p:nvPicPr>
        <p:blipFill>
          <a:blip r:embed="rId3" cstate="print"/>
          <a:stretch>
            <a:fillRect/>
          </a:stretch>
        </p:blipFill>
        <p:spPr>
          <a:xfrm>
            <a:off x="496389" y="901338"/>
            <a:ext cx="11181805" cy="5525588"/>
          </a:xfrm>
          <a:prstGeom prst="rect">
            <a:avLst/>
          </a:prstGeom>
        </p:spPr>
      </p:pic>
    </p:spTree>
    <p:extLst>
      <p:ext uri="{BB962C8B-B14F-4D97-AF65-F5344CB8AC3E}">
        <p14:creationId xmlns:p14="http://schemas.microsoft.com/office/powerpoint/2010/main" val="3104828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4.jpeg"/>
          <p:cNvPicPr/>
          <p:nvPr/>
        </p:nvPicPr>
        <p:blipFill>
          <a:blip r:embed="rId3" cstate="print"/>
          <a:stretch>
            <a:fillRect/>
          </a:stretch>
        </p:blipFill>
        <p:spPr>
          <a:xfrm>
            <a:off x="1045030" y="600891"/>
            <a:ext cx="10123714" cy="5342709"/>
          </a:xfrm>
          <a:prstGeom prst="rect">
            <a:avLst/>
          </a:prstGeom>
        </p:spPr>
      </p:pic>
    </p:spTree>
    <p:extLst>
      <p:ext uri="{BB962C8B-B14F-4D97-AF65-F5344CB8AC3E}">
        <p14:creationId xmlns:p14="http://schemas.microsoft.com/office/powerpoint/2010/main" val="3246216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5.jpeg"/>
          <p:cNvPicPr/>
          <p:nvPr/>
        </p:nvPicPr>
        <p:blipFill>
          <a:blip r:embed="rId3" cstate="print"/>
          <a:stretch>
            <a:fillRect/>
          </a:stretch>
        </p:blipFill>
        <p:spPr>
          <a:xfrm>
            <a:off x="666206" y="653143"/>
            <a:ext cx="10633165" cy="5460274"/>
          </a:xfrm>
          <a:prstGeom prst="rect">
            <a:avLst/>
          </a:prstGeom>
        </p:spPr>
      </p:pic>
    </p:spTree>
    <p:extLst>
      <p:ext uri="{BB962C8B-B14F-4D97-AF65-F5344CB8AC3E}">
        <p14:creationId xmlns:p14="http://schemas.microsoft.com/office/powerpoint/2010/main" val="326397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b="1" dirty="0" err="1"/>
              <a:t>Det</a:t>
            </a:r>
            <a:r>
              <a:rPr lang="en-US" b="1" dirty="0"/>
              <a:t> handler om </a:t>
            </a:r>
            <a:r>
              <a:rPr lang="en-US" b="1" dirty="0" err="1"/>
              <a:t>barnegruppen</a:t>
            </a:r>
            <a:r>
              <a:rPr lang="en-US" b="1" dirty="0"/>
              <a:t> </a:t>
            </a:r>
            <a:r>
              <a:rPr lang="en-US" b="1" dirty="0" err="1"/>
              <a:t>som</a:t>
            </a:r>
            <a:r>
              <a:rPr lang="en-US" b="1" dirty="0"/>
              <a:t> </a:t>
            </a:r>
            <a:r>
              <a:rPr lang="en-US" b="1" dirty="0" err="1"/>
              <a:t>helhet</a:t>
            </a:r>
            <a:r>
              <a:rPr lang="nb-NO" b="1" dirty="0"/>
              <a:t/>
            </a:r>
            <a:br>
              <a:rPr lang="nb-NO" b="1" dirty="0"/>
            </a:br>
            <a:endParaRPr lang="nb-NO" dirty="0"/>
          </a:p>
        </p:txBody>
      </p:sp>
      <p:pic>
        <p:nvPicPr>
          <p:cNvPr id="4" name="image56.jpeg"/>
          <p:cNvPicPr>
            <a:picLocks noGrp="1"/>
          </p:cNvPicPr>
          <p:nvPr>
            <p:ph idx="1"/>
          </p:nvPr>
        </p:nvPicPr>
        <p:blipFill>
          <a:blip r:embed="rId3" cstate="print"/>
          <a:stretch>
            <a:fillRect/>
          </a:stretch>
        </p:blipFill>
        <p:spPr>
          <a:xfrm>
            <a:off x="3043647" y="2286794"/>
            <a:ext cx="6230982" cy="3905000"/>
          </a:xfrm>
          <a:prstGeom prst="rect">
            <a:avLst/>
          </a:prstGeom>
        </p:spPr>
      </p:pic>
    </p:spTree>
    <p:extLst>
      <p:ext uri="{BB962C8B-B14F-4D97-AF65-F5344CB8AC3E}">
        <p14:creationId xmlns:p14="http://schemas.microsoft.com/office/powerpoint/2010/main" val="2422391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 fem kjernekomponentene i Være sammen</a:t>
            </a:r>
            <a:endParaRPr lang="nb-NO" dirty="0"/>
          </a:p>
        </p:txBody>
      </p:sp>
      <p:sp>
        <p:nvSpPr>
          <p:cNvPr id="3" name="Plassholder for innhold 2"/>
          <p:cNvSpPr>
            <a:spLocks noGrp="1"/>
          </p:cNvSpPr>
          <p:nvPr>
            <p:ph idx="1"/>
          </p:nvPr>
        </p:nvSpPr>
        <p:spPr/>
        <p:txBody>
          <a:bodyPr/>
          <a:lstStyle/>
          <a:p>
            <a:r>
              <a:rPr lang="nb-NO" sz="4000" dirty="0" smtClean="0"/>
              <a:t>Voksenstiler</a:t>
            </a:r>
          </a:p>
          <a:p>
            <a:r>
              <a:rPr lang="nb-NO" sz="4000" dirty="0" smtClean="0"/>
              <a:t>Kommunikasjon og samspill</a:t>
            </a:r>
          </a:p>
          <a:p>
            <a:r>
              <a:rPr lang="nb-NO" sz="4000" dirty="0" smtClean="0"/>
              <a:t>Tidlig innsats</a:t>
            </a:r>
          </a:p>
          <a:p>
            <a:r>
              <a:rPr lang="nb-NO" sz="4000" dirty="0" smtClean="0"/>
              <a:t>Håndtere utfordrende atferd</a:t>
            </a:r>
          </a:p>
          <a:p>
            <a:r>
              <a:rPr lang="nb-NO" sz="4000" dirty="0" smtClean="0"/>
              <a:t>Implementering og organisasjonsutvikling</a:t>
            </a:r>
          </a:p>
          <a:p>
            <a:endParaRPr lang="nb-NO" dirty="0" smtClean="0"/>
          </a:p>
          <a:p>
            <a:endParaRPr lang="nb-NO" dirty="0" smtClean="0"/>
          </a:p>
          <a:p>
            <a:endParaRPr lang="nb-NO" dirty="0"/>
          </a:p>
        </p:txBody>
      </p:sp>
      <p:pic>
        <p:nvPicPr>
          <p:cNvPr id="4" name="Bild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2823" y="5172892"/>
            <a:ext cx="1551276" cy="805952"/>
          </a:xfrm>
          <a:prstGeom prst="rect">
            <a:avLst/>
          </a:prstGeom>
          <a:noFill/>
        </p:spPr>
      </p:pic>
    </p:spTree>
    <p:extLst>
      <p:ext uri="{BB962C8B-B14F-4D97-AF65-F5344CB8AC3E}">
        <p14:creationId xmlns:p14="http://schemas.microsoft.com/office/powerpoint/2010/main" val="1557134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7"/>
          <p:cNvPicPr>
            <a:picLocks noChangeAspect="1"/>
          </p:cNvPicPr>
          <p:nvPr/>
        </p:nvPicPr>
        <p:blipFill>
          <a:blip r:embed="rId3"/>
          <a:stretch>
            <a:fillRect/>
          </a:stretch>
        </p:blipFill>
        <p:spPr>
          <a:xfrm>
            <a:off x="718457" y="1323975"/>
            <a:ext cx="9765699" cy="4852988"/>
          </a:xfrm>
          <a:prstGeom prst="rect">
            <a:avLst/>
          </a:prstGeom>
        </p:spPr>
      </p:pic>
    </p:spTree>
    <p:extLst>
      <p:ext uri="{BB962C8B-B14F-4D97-AF65-F5344CB8AC3E}">
        <p14:creationId xmlns:p14="http://schemas.microsoft.com/office/powerpoint/2010/main" val="2848894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b="1" dirty="0" err="1"/>
              <a:t>Refleksjonsoppgave</a:t>
            </a:r>
            <a:r>
              <a:rPr lang="en-US" b="1" dirty="0"/>
              <a:t> – mobbing og </a:t>
            </a:r>
            <a:r>
              <a:rPr lang="en-US" b="1" dirty="0" err="1"/>
              <a:t>krenkelser</a:t>
            </a:r>
            <a:r>
              <a:rPr lang="nb-NO" dirty="0"/>
              <a:t/>
            </a:r>
            <a:br>
              <a:rPr lang="nb-NO" dirty="0"/>
            </a:br>
            <a:endParaRPr lang="nb-NO" dirty="0"/>
          </a:p>
        </p:txBody>
      </p:sp>
      <p:sp>
        <p:nvSpPr>
          <p:cNvPr id="3" name="Plassholder for innhold 2"/>
          <p:cNvSpPr>
            <a:spLocks noGrp="1"/>
          </p:cNvSpPr>
          <p:nvPr>
            <p:ph idx="1"/>
          </p:nvPr>
        </p:nvSpPr>
        <p:spPr>
          <a:xfrm>
            <a:off x="838200" y="1436914"/>
            <a:ext cx="10515600" cy="4740049"/>
          </a:xfrm>
        </p:spPr>
        <p:txBody>
          <a:bodyPr>
            <a:normAutofit lnSpcReduction="10000"/>
          </a:bodyPr>
          <a:lstStyle/>
          <a:p>
            <a:r>
              <a:rPr lang="en-US" dirty="0" err="1"/>
              <a:t>Hva</a:t>
            </a:r>
            <a:r>
              <a:rPr lang="en-US" dirty="0"/>
              <a:t> slags </a:t>
            </a:r>
            <a:r>
              <a:rPr lang="en-US" dirty="0" err="1"/>
              <a:t>mobbeatferd</a:t>
            </a:r>
            <a:r>
              <a:rPr lang="en-US" dirty="0"/>
              <a:t> </a:t>
            </a:r>
            <a:r>
              <a:rPr lang="en-US" dirty="0" err="1"/>
              <a:t>har</a:t>
            </a:r>
            <a:r>
              <a:rPr lang="en-US" dirty="0"/>
              <a:t> du sett </a:t>
            </a:r>
            <a:r>
              <a:rPr lang="en-US" dirty="0" err="1"/>
              <a:t>i</a:t>
            </a:r>
            <a:r>
              <a:rPr lang="en-US" dirty="0"/>
              <a:t> den barnehage? </a:t>
            </a:r>
            <a:r>
              <a:rPr lang="en-US" dirty="0" err="1"/>
              <a:t>Kom</a:t>
            </a:r>
            <a:r>
              <a:rPr lang="en-US" dirty="0"/>
              <a:t> med </a:t>
            </a:r>
            <a:r>
              <a:rPr lang="en-US" dirty="0" err="1" smtClean="0"/>
              <a:t>praksiseksempler</a:t>
            </a:r>
            <a:endParaRPr lang="en-US" dirty="0"/>
          </a:p>
          <a:p>
            <a:endParaRPr lang="nb-NO" dirty="0"/>
          </a:p>
          <a:p>
            <a:r>
              <a:rPr lang="en-US" dirty="0" err="1"/>
              <a:t>Hva</a:t>
            </a:r>
            <a:r>
              <a:rPr lang="en-US" dirty="0"/>
              <a:t> </a:t>
            </a:r>
            <a:r>
              <a:rPr lang="en-US" dirty="0" err="1"/>
              <a:t>kan</a:t>
            </a:r>
            <a:r>
              <a:rPr lang="en-US" dirty="0"/>
              <a:t> du </a:t>
            </a:r>
            <a:r>
              <a:rPr lang="en-US" dirty="0" err="1"/>
              <a:t>gjøre</a:t>
            </a:r>
            <a:r>
              <a:rPr lang="en-US" dirty="0"/>
              <a:t> for å se, </a:t>
            </a:r>
            <a:r>
              <a:rPr lang="en-US" dirty="0" err="1"/>
              <a:t>stoppe</a:t>
            </a:r>
            <a:r>
              <a:rPr lang="en-US" dirty="0"/>
              <a:t> og </a:t>
            </a:r>
            <a:r>
              <a:rPr lang="en-US" dirty="0" err="1"/>
              <a:t>endre</a:t>
            </a:r>
            <a:endParaRPr lang="nb-NO" dirty="0"/>
          </a:p>
          <a:p>
            <a:pPr marL="0" indent="0">
              <a:buNone/>
            </a:pPr>
            <a:r>
              <a:rPr lang="en-US" dirty="0" smtClean="0"/>
              <a:t>   </a:t>
            </a:r>
            <a:r>
              <a:rPr lang="en-US" dirty="0" err="1" smtClean="0"/>
              <a:t>mobbeatferd</a:t>
            </a:r>
            <a:r>
              <a:rPr lang="en-US" dirty="0" smtClean="0"/>
              <a:t>/negative </a:t>
            </a:r>
            <a:r>
              <a:rPr lang="en-US" dirty="0" err="1"/>
              <a:t>handlinger</a:t>
            </a:r>
            <a:r>
              <a:rPr lang="en-US" dirty="0" smtClean="0"/>
              <a:t>?</a:t>
            </a:r>
          </a:p>
          <a:p>
            <a:pPr marL="0" indent="0">
              <a:buNone/>
            </a:pPr>
            <a:endParaRPr lang="nb-NO" dirty="0"/>
          </a:p>
          <a:p>
            <a:r>
              <a:rPr lang="en-US" dirty="0" err="1"/>
              <a:t>Hva</a:t>
            </a:r>
            <a:r>
              <a:rPr lang="en-US" dirty="0"/>
              <a:t> </a:t>
            </a:r>
            <a:r>
              <a:rPr lang="en-US" dirty="0" err="1"/>
              <a:t>vil</a:t>
            </a:r>
            <a:r>
              <a:rPr lang="en-US" dirty="0"/>
              <a:t> du ha </a:t>
            </a:r>
            <a:r>
              <a:rPr lang="en-US" dirty="0" err="1"/>
              <a:t>enda</a:t>
            </a:r>
            <a:r>
              <a:rPr lang="en-US" dirty="0"/>
              <a:t> mere </a:t>
            </a:r>
            <a:r>
              <a:rPr lang="en-US" dirty="0" err="1"/>
              <a:t>fokus</a:t>
            </a:r>
            <a:r>
              <a:rPr lang="en-US" dirty="0"/>
              <a:t> </a:t>
            </a:r>
            <a:r>
              <a:rPr lang="en-US" dirty="0" err="1"/>
              <a:t>på</a:t>
            </a:r>
            <a:r>
              <a:rPr lang="en-US" dirty="0"/>
              <a:t> </a:t>
            </a:r>
            <a:r>
              <a:rPr lang="en-US" dirty="0" err="1"/>
              <a:t>i</a:t>
            </a:r>
            <a:r>
              <a:rPr lang="en-US" dirty="0"/>
              <a:t> </a:t>
            </a:r>
            <a:r>
              <a:rPr lang="en-US" dirty="0" err="1"/>
              <a:t>barnehagen</a:t>
            </a:r>
            <a:r>
              <a:rPr lang="en-US" dirty="0"/>
              <a:t> for å se,</a:t>
            </a:r>
            <a:endParaRPr lang="nb-NO" dirty="0"/>
          </a:p>
          <a:p>
            <a:pPr marL="0" indent="0">
              <a:buNone/>
            </a:pPr>
            <a:r>
              <a:rPr lang="en-US" dirty="0" smtClean="0"/>
              <a:t>   </a:t>
            </a:r>
            <a:r>
              <a:rPr lang="en-US" dirty="0" err="1" smtClean="0"/>
              <a:t>stoppe</a:t>
            </a:r>
            <a:r>
              <a:rPr lang="en-US" dirty="0" smtClean="0"/>
              <a:t> </a:t>
            </a:r>
            <a:r>
              <a:rPr lang="en-US" dirty="0"/>
              <a:t>og </a:t>
            </a:r>
            <a:r>
              <a:rPr lang="en-US" dirty="0" err="1"/>
              <a:t>endre</a:t>
            </a:r>
            <a:r>
              <a:rPr lang="en-US" dirty="0"/>
              <a:t> negative </a:t>
            </a:r>
            <a:r>
              <a:rPr lang="en-US" dirty="0" err="1"/>
              <a:t>handlinger</a:t>
            </a:r>
            <a:r>
              <a:rPr lang="en-US" dirty="0" smtClean="0"/>
              <a:t>?</a:t>
            </a:r>
          </a:p>
          <a:p>
            <a:pPr marL="0" indent="0">
              <a:buNone/>
            </a:pPr>
            <a:endParaRPr lang="en-US" dirty="0" smtClean="0"/>
          </a:p>
          <a:p>
            <a:r>
              <a:rPr lang="en-US" dirty="0" err="1" smtClean="0"/>
              <a:t>Forklar</a:t>
            </a:r>
            <a:r>
              <a:rPr lang="en-US" dirty="0" smtClean="0"/>
              <a:t> </a:t>
            </a:r>
            <a:r>
              <a:rPr lang="en-US" dirty="0" err="1" smtClean="0"/>
              <a:t>trekanten</a:t>
            </a:r>
            <a:r>
              <a:rPr lang="en-US" dirty="0" smtClean="0"/>
              <a:t> med </a:t>
            </a:r>
            <a:r>
              <a:rPr lang="en-US" dirty="0" err="1" smtClean="0"/>
              <a:t>abc</a:t>
            </a:r>
            <a:endParaRPr lang="nb-NO" dirty="0"/>
          </a:p>
          <a:p>
            <a:endParaRPr lang="nb-NO" dirty="0"/>
          </a:p>
        </p:txBody>
      </p:sp>
    </p:spTree>
    <p:extLst>
      <p:ext uri="{BB962C8B-B14F-4D97-AF65-F5344CB8AC3E}">
        <p14:creationId xmlns:p14="http://schemas.microsoft.com/office/powerpoint/2010/main" val="636681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898358"/>
            <a:ext cx="10515600" cy="792330"/>
          </a:xfrm>
        </p:spPr>
        <p:txBody>
          <a:bodyPr>
            <a:normAutofit fontScale="90000"/>
          </a:bodyPr>
          <a:lstStyle/>
          <a:p>
            <a:r>
              <a:rPr lang="nb-NO" b="1" dirty="0"/>
              <a:t>Aktivitetsplikt for å skape et trygt og godt psykososialt barnehagemiljø  </a:t>
            </a:r>
            <a:br>
              <a:rPr lang="nb-NO" b="1" dirty="0"/>
            </a:br>
            <a:endParaRPr lang="nb-NO" dirty="0"/>
          </a:p>
        </p:txBody>
      </p:sp>
      <p:sp>
        <p:nvSpPr>
          <p:cNvPr id="3" name="Plassholder for innhold 2"/>
          <p:cNvSpPr>
            <a:spLocks noGrp="1"/>
          </p:cNvSpPr>
          <p:nvPr>
            <p:ph idx="1"/>
          </p:nvPr>
        </p:nvSpPr>
        <p:spPr/>
        <p:txBody>
          <a:bodyPr>
            <a:normAutofit fontScale="92500"/>
          </a:bodyPr>
          <a:lstStyle/>
          <a:p>
            <a:r>
              <a:rPr lang="nb-NO" dirty="0" smtClean="0"/>
              <a:t>Alle </a:t>
            </a:r>
            <a:r>
              <a:rPr lang="nb-NO" dirty="0"/>
              <a:t>som jobber i barnehagen har en plikt til å følge med på at barna har det bra. Hvis en voksen vet om, eller tror at et barn blir mobbet, plaget, eller på andre måter ikke har det bra, skal hun eller han alltid:</a:t>
            </a:r>
          </a:p>
          <a:p>
            <a:pPr lvl="0"/>
            <a:r>
              <a:rPr lang="nb-NO" dirty="0"/>
              <a:t>Gripe inn og stoppe krenkelsen med en gang</a:t>
            </a:r>
          </a:p>
          <a:p>
            <a:pPr lvl="0"/>
            <a:r>
              <a:rPr lang="nb-NO" dirty="0"/>
              <a:t>Si ifra til styrer i barnehagen </a:t>
            </a:r>
          </a:p>
          <a:p>
            <a:pPr lvl="0"/>
            <a:r>
              <a:rPr lang="nb-NO" dirty="0"/>
              <a:t>Undersøke hva som har skjedd</a:t>
            </a:r>
          </a:p>
          <a:p>
            <a:pPr lvl="0"/>
            <a:r>
              <a:rPr lang="nb-NO" dirty="0"/>
              <a:t>Sette inn tiltak, og lage en plan for å sørge for at barnet får et trygt og godt barnehagemiljø </a:t>
            </a:r>
          </a:p>
          <a:p>
            <a:r>
              <a:rPr lang="nb-NO" dirty="0"/>
              <a:t>Les mer om ansattes plikter for å skape et trygt og godt psykososialt barnehagemiljø: </a:t>
            </a:r>
            <a:r>
              <a:rPr lang="nb-NO" u="sng" dirty="0">
                <a:hlinkClick r:id="rId3"/>
              </a:rPr>
              <a:t>https://www.udir.no/laring-og-trivsel/barnehagemiljo/</a:t>
            </a:r>
            <a:r>
              <a:rPr lang="nb-NO" dirty="0"/>
              <a:t> </a:t>
            </a:r>
          </a:p>
          <a:p>
            <a:endParaRPr lang="nb-NO" dirty="0"/>
          </a:p>
        </p:txBody>
      </p:sp>
    </p:spTree>
    <p:extLst>
      <p:ext uri="{BB962C8B-B14F-4D97-AF65-F5344CB8AC3E}">
        <p14:creationId xmlns:p14="http://schemas.microsoft.com/office/powerpoint/2010/main" val="1273053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877392" y="1009558"/>
            <a:ext cx="9655625" cy="4530775"/>
          </a:xfrm>
          <a:prstGeom prst="rect">
            <a:avLst/>
          </a:prstGeom>
        </p:spPr>
      </p:pic>
      <p:pic>
        <p:nvPicPr>
          <p:cNvPr id="4" name="image17.png"/>
          <p:cNvPicPr/>
          <p:nvPr/>
        </p:nvPicPr>
        <p:blipFill>
          <a:blip r:embed="rId4" cstate="print"/>
          <a:stretch>
            <a:fillRect/>
          </a:stretch>
        </p:blipFill>
        <p:spPr>
          <a:xfrm>
            <a:off x="9591176" y="5540333"/>
            <a:ext cx="1500505" cy="584835"/>
          </a:xfrm>
          <a:prstGeom prst="rect">
            <a:avLst/>
          </a:prstGeom>
        </p:spPr>
      </p:pic>
    </p:spTree>
    <p:extLst>
      <p:ext uri="{BB962C8B-B14F-4D97-AF65-F5344CB8AC3E}">
        <p14:creationId xmlns:p14="http://schemas.microsoft.com/office/powerpoint/2010/main" val="3251473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Ta med deg disse på veien ut</a:t>
            </a:r>
            <a:endParaRPr lang="nb-NO" dirty="0"/>
          </a:p>
        </p:txBody>
      </p:sp>
      <p:sp>
        <p:nvSpPr>
          <p:cNvPr id="3" name="Plassholder for innhold 2"/>
          <p:cNvSpPr>
            <a:spLocks noGrp="1"/>
          </p:cNvSpPr>
          <p:nvPr>
            <p:ph idx="1"/>
          </p:nvPr>
        </p:nvSpPr>
        <p:spPr/>
        <p:txBody>
          <a:bodyPr>
            <a:normAutofit/>
          </a:bodyPr>
          <a:lstStyle/>
          <a:p>
            <a:r>
              <a:rPr lang="en-US" b="1" dirty="0"/>
              <a:t>Barnet </a:t>
            </a:r>
            <a:r>
              <a:rPr lang="en-US" b="1" dirty="0" err="1"/>
              <a:t>danner</a:t>
            </a:r>
            <a:r>
              <a:rPr lang="en-US" b="1" dirty="0"/>
              <a:t> </a:t>
            </a:r>
            <a:r>
              <a:rPr lang="en-US" b="1" dirty="0" err="1"/>
              <a:t>sosiale</a:t>
            </a:r>
            <a:r>
              <a:rPr lang="en-US" b="1" dirty="0"/>
              <a:t> </a:t>
            </a:r>
            <a:r>
              <a:rPr lang="en-US" b="1" dirty="0" err="1"/>
              <a:t>skjema</a:t>
            </a:r>
            <a:r>
              <a:rPr lang="en-US" b="1" dirty="0"/>
              <a:t> </a:t>
            </a:r>
            <a:r>
              <a:rPr lang="en-US" b="1" dirty="0" err="1"/>
              <a:t>i</a:t>
            </a:r>
            <a:r>
              <a:rPr lang="en-US" b="1" dirty="0"/>
              <a:t> </a:t>
            </a:r>
            <a:r>
              <a:rPr lang="en-US" b="1" dirty="0" err="1"/>
              <a:t>møte</a:t>
            </a:r>
            <a:r>
              <a:rPr lang="en-US" b="1" dirty="0"/>
              <a:t> med deg</a:t>
            </a:r>
            <a:r>
              <a:rPr lang="en-US" b="1" dirty="0" smtClean="0"/>
              <a:t>.</a:t>
            </a:r>
          </a:p>
          <a:p>
            <a:pPr marL="0" indent="0">
              <a:buNone/>
            </a:pPr>
            <a:endParaRPr lang="nb-NO" b="1" dirty="0"/>
          </a:p>
          <a:p>
            <a:r>
              <a:rPr lang="en-US" b="1" dirty="0"/>
              <a:t>Du </a:t>
            </a:r>
            <a:r>
              <a:rPr lang="en-US" b="1" dirty="0" err="1"/>
              <a:t>er</a:t>
            </a:r>
            <a:r>
              <a:rPr lang="en-US" b="1" dirty="0"/>
              <a:t> </a:t>
            </a:r>
            <a:r>
              <a:rPr lang="en-US" b="1" dirty="0" err="1" smtClean="0"/>
              <a:t>ansvarlig</a:t>
            </a:r>
            <a:r>
              <a:rPr lang="en-US" b="1" dirty="0"/>
              <a:t> </a:t>
            </a:r>
            <a:r>
              <a:rPr lang="en-US" b="1" dirty="0" smtClean="0"/>
              <a:t>for </a:t>
            </a:r>
            <a:r>
              <a:rPr lang="en-US" b="1" dirty="0"/>
              <a:t>at </a:t>
            </a:r>
            <a:r>
              <a:rPr lang="en-US" b="1" dirty="0" err="1"/>
              <a:t>dette</a:t>
            </a:r>
            <a:r>
              <a:rPr lang="en-US" b="1" dirty="0"/>
              <a:t> </a:t>
            </a:r>
            <a:r>
              <a:rPr lang="en-US" b="1" dirty="0" err="1"/>
              <a:t>har</a:t>
            </a:r>
            <a:r>
              <a:rPr lang="en-US" b="1" dirty="0"/>
              <a:t> god </a:t>
            </a:r>
            <a:r>
              <a:rPr lang="en-US" b="1" dirty="0" err="1" smtClean="0"/>
              <a:t>kvalitet</a:t>
            </a:r>
            <a:endParaRPr lang="en-US" b="1" dirty="0"/>
          </a:p>
          <a:p>
            <a:pPr marL="0" indent="0">
              <a:buNone/>
            </a:pPr>
            <a:endParaRPr lang="nb-NO" b="1" dirty="0" smtClean="0"/>
          </a:p>
          <a:p>
            <a:r>
              <a:rPr lang="en-US" b="1" dirty="0" err="1" smtClean="0"/>
              <a:t>Ikke</a:t>
            </a:r>
            <a:r>
              <a:rPr lang="en-US" b="1" dirty="0" smtClean="0"/>
              <a:t> </a:t>
            </a:r>
            <a:r>
              <a:rPr lang="en-US" b="1" dirty="0" err="1"/>
              <a:t>undervurder</a:t>
            </a:r>
            <a:r>
              <a:rPr lang="en-US" b="1" dirty="0"/>
              <a:t> din </a:t>
            </a:r>
            <a:r>
              <a:rPr lang="en-US" b="1" dirty="0" err="1"/>
              <a:t>egen</a:t>
            </a:r>
            <a:r>
              <a:rPr lang="en-US" b="1" dirty="0"/>
              <a:t> </a:t>
            </a:r>
            <a:r>
              <a:rPr lang="en-US" b="1" dirty="0" err="1"/>
              <a:t>betydning</a:t>
            </a:r>
            <a:r>
              <a:rPr lang="en-US" b="1" dirty="0"/>
              <a:t> i </a:t>
            </a:r>
            <a:r>
              <a:rPr lang="en-US" b="1" dirty="0" err="1"/>
              <a:t>forhold</a:t>
            </a:r>
            <a:r>
              <a:rPr lang="en-US" b="1" dirty="0"/>
              <a:t> </a:t>
            </a:r>
            <a:r>
              <a:rPr lang="en-US" b="1" dirty="0" err="1" smtClean="0"/>
              <a:t>til</a:t>
            </a:r>
            <a:r>
              <a:rPr lang="en-US" b="1" dirty="0"/>
              <a:t> </a:t>
            </a:r>
            <a:r>
              <a:rPr lang="en-US" b="1" dirty="0" smtClean="0"/>
              <a:t>barns </a:t>
            </a:r>
            <a:r>
              <a:rPr lang="en-US" b="1" dirty="0" err="1"/>
              <a:t>læring</a:t>
            </a:r>
            <a:r>
              <a:rPr lang="en-US" b="1" dirty="0"/>
              <a:t> og </a:t>
            </a:r>
            <a:r>
              <a:rPr lang="en-US" b="1" dirty="0" err="1"/>
              <a:t>utvikling</a:t>
            </a:r>
            <a:r>
              <a:rPr lang="en-US" b="1" dirty="0"/>
              <a:t>.</a:t>
            </a:r>
            <a:endParaRPr lang="nb-NO" b="1" dirty="0"/>
          </a:p>
          <a:p>
            <a:pPr marL="0" indent="0">
              <a:buNone/>
            </a:pPr>
            <a:r>
              <a:rPr lang="en-US" b="1" dirty="0"/>
              <a:t> </a:t>
            </a:r>
            <a:endParaRPr lang="nb-NO" b="1" dirty="0"/>
          </a:p>
          <a:p>
            <a:r>
              <a:rPr lang="en-US" b="1" dirty="0"/>
              <a:t>DU </a:t>
            </a:r>
            <a:r>
              <a:rPr lang="en-US" b="1" dirty="0" err="1"/>
              <a:t>er</a:t>
            </a:r>
            <a:r>
              <a:rPr lang="en-US" b="1" dirty="0"/>
              <a:t> </a:t>
            </a:r>
            <a:r>
              <a:rPr lang="en-US" b="1" dirty="0" err="1"/>
              <a:t>tidlig</a:t>
            </a:r>
            <a:r>
              <a:rPr lang="en-US" b="1" dirty="0"/>
              <a:t> </a:t>
            </a:r>
            <a:r>
              <a:rPr lang="en-US" b="1" dirty="0" err="1"/>
              <a:t>innsats</a:t>
            </a:r>
            <a:r>
              <a:rPr lang="en-US" b="1" dirty="0"/>
              <a:t>!</a:t>
            </a:r>
            <a:endParaRPr lang="nb-NO" b="1" dirty="0"/>
          </a:p>
          <a:p>
            <a:endParaRPr lang="nb-NO" dirty="0"/>
          </a:p>
        </p:txBody>
      </p:sp>
      <p:pic>
        <p:nvPicPr>
          <p:cNvPr id="4" name="image17.png"/>
          <p:cNvPicPr/>
          <p:nvPr/>
        </p:nvPicPr>
        <p:blipFill>
          <a:blip r:embed="rId3" cstate="print"/>
          <a:stretch>
            <a:fillRect/>
          </a:stretch>
        </p:blipFill>
        <p:spPr>
          <a:xfrm>
            <a:off x="9591176" y="5540333"/>
            <a:ext cx="1500505" cy="584835"/>
          </a:xfrm>
          <a:prstGeom prst="rect">
            <a:avLst/>
          </a:prstGeom>
        </p:spPr>
      </p:pic>
    </p:spTree>
    <p:extLst>
      <p:ext uri="{BB962C8B-B14F-4D97-AF65-F5344CB8AC3E}">
        <p14:creationId xmlns:p14="http://schemas.microsoft.com/office/powerpoint/2010/main" val="1314699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1863641"/>
          </a:xfrm>
        </p:spPr>
        <p:txBody>
          <a:bodyPr/>
          <a:lstStyle/>
          <a:p>
            <a:r>
              <a:rPr lang="nb-NO" dirty="0" smtClean="0"/>
              <a:t>Vedlegg – ressursbank </a:t>
            </a:r>
            <a:endParaRPr lang="nb-NO" dirty="0"/>
          </a:p>
        </p:txBody>
      </p:sp>
      <p:sp>
        <p:nvSpPr>
          <p:cNvPr id="3" name="Plassholder for tekst 2"/>
          <p:cNvSpPr>
            <a:spLocks noGrp="1"/>
          </p:cNvSpPr>
          <p:nvPr>
            <p:ph type="body" idx="1"/>
          </p:nvPr>
        </p:nvSpPr>
        <p:spPr/>
        <p:txBody>
          <a:bodyPr>
            <a:normAutofit fontScale="92500" lnSpcReduction="10000"/>
          </a:bodyPr>
          <a:lstStyle/>
          <a:p>
            <a:r>
              <a:rPr lang="nb-NO" dirty="0" smtClean="0"/>
              <a:t>Forslag til Barnesamtalen</a:t>
            </a:r>
          </a:p>
          <a:p>
            <a:r>
              <a:rPr lang="nb-NO" dirty="0" smtClean="0"/>
              <a:t>Forslag til aktivitetsplan der utestenging/ mobbing er avdekket/observert – Handlingsveileder/BTI for barnehage</a:t>
            </a:r>
          </a:p>
          <a:p>
            <a:r>
              <a:rPr lang="nb-NO" dirty="0" smtClean="0"/>
              <a:t>Oversikt over tips til samtaler med barn – se eget vedlegg</a:t>
            </a:r>
            <a:endParaRPr lang="nb-NO" dirty="0"/>
          </a:p>
        </p:txBody>
      </p:sp>
    </p:spTree>
    <p:extLst>
      <p:ext uri="{BB962C8B-B14F-4D97-AF65-F5344CB8AC3E}">
        <p14:creationId xmlns:p14="http://schemas.microsoft.com/office/powerpoint/2010/main" val="3423448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Barnesamtalen – forslag </a:t>
            </a:r>
            <a:endParaRPr lang="nb-NO" dirty="0"/>
          </a:p>
        </p:txBody>
      </p:sp>
      <p:sp>
        <p:nvSpPr>
          <p:cNvPr id="3" name="Plassholder for innhold 2"/>
          <p:cNvSpPr>
            <a:spLocks noGrp="1"/>
          </p:cNvSpPr>
          <p:nvPr>
            <p:ph idx="1"/>
          </p:nvPr>
        </p:nvSpPr>
        <p:spPr/>
        <p:txBody>
          <a:bodyPr>
            <a:normAutofit fontScale="32500" lnSpcReduction="20000"/>
          </a:bodyPr>
          <a:lstStyle/>
          <a:p>
            <a:pPr marL="0" indent="0">
              <a:buNone/>
            </a:pPr>
            <a:r>
              <a:rPr lang="nb-NO" sz="4900" b="1" dirty="0"/>
              <a:t>Barns opplevelse av relasjoner, trivsel og samspill i barnehagen. Spørsmål:</a:t>
            </a:r>
            <a:endParaRPr lang="nb-NO" sz="4900" dirty="0"/>
          </a:p>
          <a:p>
            <a:pPr marL="0" indent="0">
              <a:buNone/>
            </a:pPr>
            <a:r>
              <a:rPr lang="nb-NO" b="1" dirty="0"/>
              <a:t> </a:t>
            </a:r>
            <a:endParaRPr lang="nb-NO" dirty="0"/>
          </a:p>
          <a:p>
            <a:pPr marL="0" indent="0">
              <a:buNone/>
            </a:pPr>
            <a:r>
              <a:rPr lang="nb-NO" sz="3500" b="1" dirty="0" smtClean="0"/>
              <a:t>1. Hva </a:t>
            </a:r>
            <a:r>
              <a:rPr lang="nb-NO" sz="3500" b="1" dirty="0"/>
              <a:t>liker du å gjøre i barnehagen?</a:t>
            </a:r>
            <a:endParaRPr lang="nb-NO" sz="3500" dirty="0"/>
          </a:p>
          <a:p>
            <a:pPr marL="0" indent="0">
              <a:buNone/>
            </a:pPr>
            <a:r>
              <a:rPr lang="nb-NO" sz="3500" b="1" dirty="0" smtClean="0"/>
              <a:t>2. Hvordan </a:t>
            </a:r>
            <a:r>
              <a:rPr lang="nb-NO" sz="3500" b="1" dirty="0"/>
              <a:t>har du det i barnehagen?</a:t>
            </a:r>
            <a:endParaRPr lang="nb-NO" sz="3500" dirty="0"/>
          </a:p>
          <a:p>
            <a:pPr marL="0" indent="0">
              <a:buNone/>
            </a:pPr>
            <a:r>
              <a:rPr lang="nb-NO" sz="3500" b="1" dirty="0" smtClean="0"/>
              <a:t>3. Hva </a:t>
            </a:r>
            <a:r>
              <a:rPr lang="nb-NO" sz="3500" b="1" dirty="0"/>
              <a:t>er det som er bra/ikke bra?</a:t>
            </a:r>
            <a:endParaRPr lang="nb-NO" sz="3500" dirty="0"/>
          </a:p>
          <a:p>
            <a:pPr marL="0" indent="0">
              <a:buNone/>
            </a:pPr>
            <a:r>
              <a:rPr lang="nb-NO" sz="3500" b="1" dirty="0" smtClean="0"/>
              <a:t>4. Hvem </a:t>
            </a:r>
            <a:r>
              <a:rPr lang="nb-NO" sz="3500" b="1" dirty="0"/>
              <a:t>pleier du å leke med?</a:t>
            </a:r>
            <a:endParaRPr lang="nb-NO" sz="3500" dirty="0"/>
          </a:p>
          <a:p>
            <a:pPr marL="0" indent="0">
              <a:buNone/>
            </a:pPr>
            <a:r>
              <a:rPr lang="nb-NO" sz="3500" b="1" dirty="0" smtClean="0"/>
              <a:t>5. Hva </a:t>
            </a:r>
            <a:r>
              <a:rPr lang="nb-NO" sz="3500" b="1" dirty="0"/>
              <a:t>heter vennene dine?</a:t>
            </a:r>
            <a:endParaRPr lang="nb-NO" sz="3500" dirty="0"/>
          </a:p>
          <a:p>
            <a:pPr marL="0" indent="0">
              <a:buNone/>
            </a:pPr>
            <a:r>
              <a:rPr lang="nb-NO" sz="3500" b="1" dirty="0" smtClean="0"/>
              <a:t>6. Hva </a:t>
            </a:r>
            <a:r>
              <a:rPr lang="nb-NO" sz="3500" b="1" dirty="0"/>
              <a:t>er det som gjør at dere liker å være sammen?</a:t>
            </a:r>
            <a:endParaRPr lang="nb-NO" sz="3500" dirty="0"/>
          </a:p>
          <a:p>
            <a:pPr marL="0" indent="0">
              <a:buNone/>
            </a:pPr>
            <a:r>
              <a:rPr lang="nb-NO" sz="3500" b="1" dirty="0" smtClean="0"/>
              <a:t>7. Er </a:t>
            </a:r>
            <a:r>
              <a:rPr lang="nb-NO" sz="3500" b="1" dirty="0"/>
              <a:t>det noen du skulle ønske du kunne leke mer med?</a:t>
            </a:r>
            <a:endParaRPr lang="nb-NO" sz="3500" dirty="0"/>
          </a:p>
          <a:p>
            <a:pPr marL="0" indent="0">
              <a:buNone/>
            </a:pPr>
            <a:r>
              <a:rPr lang="nb-NO" sz="3500" b="1" dirty="0" smtClean="0"/>
              <a:t>8. Ser </a:t>
            </a:r>
            <a:r>
              <a:rPr lang="nb-NO" sz="3500" b="1" dirty="0"/>
              <a:t>du noen som er alene i leken?</a:t>
            </a:r>
            <a:endParaRPr lang="nb-NO" sz="3500" dirty="0"/>
          </a:p>
          <a:p>
            <a:pPr marL="0" indent="0">
              <a:buNone/>
            </a:pPr>
            <a:r>
              <a:rPr lang="nb-NO" sz="3500" b="1" dirty="0" smtClean="0"/>
              <a:t>9. Hva </a:t>
            </a:r>
            <a:r>
              <a:rPr lang="nb-NO" sz="3500" b="1" dirty="0"/>
              <a:t>kan du gjøre da?</a:t>
            </a:r>
            <a:endParaRPr lang="nb-NO" sz="3500" dirty="0"/>
          </a:p>
          <a:p>
            <a:pPr marL="0" indent="0">
              <a:buNone/>
            </a:pPr>
            <a:r>
              <a:rPr lang="nb-NO" sz="3500" b="1" dirty="0" smtClean="0"/>
              <a:t>10. Barna </a:t>
            </a:r>
            <a:r>
              <a:rPr lang="nb-NO" sz="3500" b="1" dirty="0"/>
              <a:t>her er som oftest greie mot hverandre, men ikke alltid. Vet du om måter en av og til er stygge med andre?</a:t>
            </a:r>
            <a:endParaRPr lang="nb-NO" sz="3500" dirty="0"/>
          </a:p>
          <a:p>
            <a:pPr marL="0" indent="0">
              <a:buNone/>
            </a:pPr>
            <a:r>
              <a:rPr lang="nb-NO" sz="3500" b="1" dirty="0" smtClean="0"/>
              <a:t>11. Er </a:t>
            </a:r>
            <a:r>
              <a:rPr lang="nb-NO" sz="3500" b="1" dirty="0"/>
              <a:t>det noen her som er ekstra flinke til å si hyggelige ting?</a:t>
            </a:r>
            <a:endParaRPr lang="nb-NO" sz="3500" dirty="0"/>
          </a:p>
          <a:p>
            <a:pPr marL="0" indent="0">
              <a:buNone/>
            </a:pPr>
            <a:r>
              <a:rPr lang="nb-NO" sz="3500" b="1" dirty="0" smtClean="0"/>
              <a:t>12. Er </a:t>
            </a:r>
            <a:r>
              <a:rPr lang="nb-NO" sz="3500" b="1" dirty="0"/>
              <a:t>det noen barn du kunne tenke deg å bli litt bedre kjent med?</a:t>
            </a:r>
            <a:endParaRPr lang="nb-NO" sz="3500" dirty="0"/>
          </a:p>
          <a:p>
            <a:pPr marL="0" indent="0">
              <a:buNone/>
            </a:pPr>
            <a:r>
              <a:rPr lang="nb-NO" sz="3500" b="1" dirty="0" smtClean="0"/>
              <a:t>13. Er </a:t>
            </a:r>
            <a:r>
              <a:rPr lang="nb-NO" sz="3500" b="1" dirty="0"/>
              <a:t>det de samme som bestemmer i leken?</a:t>
            </a:r>
            <a:endParaRPr lang="nb-NO" sz="3500" dirty="0"/>
          </a:p>
          <a:p>
            <a:pPr marL="0" indent="0">
              <a:buNone/>
            </a:pPr>
            <a:r>
              <a:rPr lang="nb-NO" sz="3500" b="1" dirty="0" smtClean="0"/>
              <a:t>14. Hva </a:t>
            </a:r>
            <a:r>
              <a:rPr lang="nb-NO" sz="3500" b="1" dirty="0"/>
              <a:t>skjer om du ikke er enig? Hva gjør du da?</a:t>
            </a:r>
            <a:endParaRPr lang="nb-NO" sz="3500" dirty="0"/>
          </a:p>
          <a:p>
            <a:pPr marL="0" indent="0">
              <a:buNone/>
            </a:pPr>
            <a:r>
              <a:rPr lang="nb-NO" sz="3500" b="1" dirty="0"/>
              <a:t> </a:t>
            </a:r>
            <a:endParaRPr lang="nb-NO" sz="3500" dirty="0"/>
          </a:p>
          <a:p>
            <a:endParaRPr lang="nb-NO" dirty="0"/>
          </a:p>
        </p:txBody>
      </p:sp>
    </p:spTree>
    <p:extLst>
      <p:ext uri="{BB962C8B-B14F-4D97-AF65-F5344CB8AC3E}">
        <p14:creationId xmlns:p14="http://schemas.microsoft.com/office/powerpoint/2010/main" val="3179367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a:stretch>
            <a:fillRect/>
          </a:stretch>
        </p:blipFill>
        <p:spPr>
          <a:xfrm>
            <a:off x="264696" y="288758"/>
            <a:ext cx="9388086" cy="5613002"/>
          </a:xfrm>
          <a:prstGeom prst="rect">
            <a:avLst/>
          </a:prstGeom>
        </p:spPr>
      </p:pic>
      <p:pic>
        <p:nvPicPr>
          <p:cNvPr id="12" name="Bilde 11"/>
          <p:cNvPicPr>
            <a:picLocks noChangeAspect="1"/>
          </p:cNvPicPr>
          <p:nvPr/>
        </p:nvPicPr>
        <p:blipFill>
          <a:blip r:embed="rId3"/>
          <a:stretch>
            <a:fillRect/>
          </a:stretch>
        </p:blipFill>
        <p:spPr>
          <a:xfrm>
            <a:off x="264696" y="5901759"/>
            <a:ext cx="9400302" cy="1257029"/>
          </a:xfrm>
          <a:prstGeom prst="rect">
            <a:avLst/>
          </a:prstGeom>
        </p:spPr>
      </p:pic>
    </p:spTree>
    <p:extLst>
      <p:ext uri="{BB962C8B-B14F-4D97-AF65-F5344CB8AC3E}">
        <p14:creationId xmlns:p14="http://schemas.microsoft.com/office/powerpoint/2010/main" val="915584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Forslag til samtaler med barn – se eget vedlegg</a:t>
            </a:r>
            <a:endParaRPr lang="nb-NO" dirty="0"/>
          </a:p>
        </p:txBody>
      </p:sp>
      <p:sp>
        <p:nvSpPr>
          <p:cNvPr id="3" name="Plassholder for innhold 2"/>
          <p:cNvSpPr>
            <a:spLocks noGrp="1"/>
          </p:cNvSpPr>
          <p:nvPr>
            <p:ph idx="1"/>
          </p:nvPr>
        </p:nvSpPr>
        <p:spPr>
          <a:xfrm>
            <a:off x="838200" y="1873752"/>
            <a:ext cx="10515600" cy="4351338"/>
          </a:xfrm>
        </p:spPr>
        <p:txBody>
          <a:bodyPr>
            <a:normAutofit lnSpcReduction="10000"/>
          </a:bodyPr>
          <a:lstStyle/>
          <a:p>
            <a:pPr marL="0" indent="0">
              <a:buNone/>
            </a:pPr>
            <a:r>
              <a:rPr lang="nb-NO" dirty="0" smtClean="0"/>
              <a:t>Temaer:</a:t>
            </a:r>
          </a:p>
          <a:p>
            <a:pPr marL="0" indent="0">
              <a:buNone/>
            </a:pPr>
            <a:r>
              <a:rPr lang="nb-NO" dirty="0" smtClean="0"/>
              <a:t>1. Innelek, vennskap og kameratskap</a:t>
            </a:r>
          </a:p>
          <a:p>
            <a:pPr marL="0" indent="0">
              <a:buNone/>
            </a:pPr>
            <a:r>
              <a:rPr lang="nb-NO" dirty="0" smtClean="0"/>
              <a:t>2. Utelek</a:t>
            </a:r>
          </a:p>
          <a:p>
            <a:pPr marL="0" indent="0">
              <a:buNone/>
            </a:pPr>
            <a:r>
              <a:rPr lang="nb-NO" dirty="0" smtClean="0"/>
              <a:t>3. Turer og utflukter</a:t>
            </a:r>
          </a:p>
          <a:p>
            <a:pPr marL="0" indent="0">
              <a:buNone/>
            </a:pPr>
            <a:r>
              <a:rPr lang="nb-NO" dirty="0" smtClean="0"/>
              <a:t>4. Barneintervju</a:t>
            </a:r>
          </a:p>
          <a:p>
            <a:pPr marL="0" indent="0">
              <a:buNone/>
            </a:pPr>
            <a:r>
              <a:rPr lang="nb-NO" dirty="0" smtClean="0"/>
              <a:t>5. Levering og henting</a:t>
            </a:r>
          </a:p>
          <a:p>
            <a:pPr marL="0" indent="0">
              <a:buNone/>
            </a:pPr>
            <a:r>
              <a:rPr lang="nb-NO" dirty="0" smtClean="0"/>
              <a:t>6. Måltid</a:t>
            </a:r>
          </a:p>
          <a:p>
            <a:pPr marL="0" indent="0">
              <a:buNone/>
            </a:pPr>
            <a:r>
              <a:rPr lang="nb-NO" dirty="0" smtClean="0"/>
              <a:t>7. Samlingsstund</a:t>
            </a:r>
          </a:p>
          <a:p>
            <a:pPr marL="0" indent="0">
              <a:buNone/>
            </a:pPr>
            <a:r>
              <a:rPr lang="nb-NO" dirty="0" smtClean="0"/>
              <a:t>8. På – og avkledning</a:t>
            </a:r>
          </a:p>
          <a:p>
            <a:pPr marL="0" indent="0">
              <a:buNone/>
            </a:pPr>
            <a:endParaRPr lang="nb-NO" dirty="0" smtClean="0"/>
          </a:p>
          <a:p>
            <a:pPr marL="0" indent="0">
              <a:buNone/>
            </a:pPr>
            <a:endParaRPr lang="nb-NO" dirty="0" smtClean="0"/>
          </a:p>
          <a:p>
            <a:pPr marL="0" indent="0">
              <a:buNone/>
            </a:pPr>
            <a:endParaRPr lang="nb-NO" dirty="0"/>
          </a:p>
        </p:txBody>
      </p:sp>
    </p:spTree>
    <p:extLst>
      <p:ext uri="{BB962C8B-B14F-4D97-AF65-F5344CB8AC3E}">
        <p14:creationId xmlns:p14="http://schemas.microsoft.com/office/powerpoint/2010/main" val="256992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Voksenstiler </a:t>
            </a:r>
            <a:endParaRPr lang="nb-NO" b="1" dirty="0"/>
          </a:p>
        </p:txBody>
      </p:sp>
      <p:sp>
        <p:nvSpPr>
          <p:cNvPr id="3" name="Plassholder for innhold 2"/>
          <p:cNvSpPr>
            <a:spLocks noGrp="1"/>
          </p:cNvSpPr>
          <p:nvPr>
            <p:ph idx="1"/>
          </p:nvPr>
        </p:nvSpPr>
        <p:spPr/>
        <p:txBody>
          <a:bodyPr/>
          <a:lstStyle/>
          <a:p>
            <a:pPr marL="0" indent="0">
              <a:buNone/>
            </a:pPr>
            <a:endParaRPr lang="nb-NO" dirty="0" smtClean="0">
              <a:hlinkClick r:id="rId3"/>
            </a:endParaRPr>
          </a:p>
          <a:p>
            <a:pPr marL="0" indent="0">
              <a:buNone/>
            </a:pPr>
            <a:endParaRPr lang="nb-NO" dirty="0" smtClean="0">
              <a:hlinkClick r:id="rId3"/>
            </a:endParaRPr>
          </a:p>
          <a:p>
            <a:pPr marL="0" indent="0">
              <a:buNone/>
            </a:pPr>
            <a:endParaRPr lang="nb-NO" dirty="0">
              <a:hlinkClick r:id="rId3"/>
            </a:endParaRPr>
          </a:p>
          <a:p>
            <a:pPr marL="0" indent="0">
              <a:buNone/>
            </a:pPr>
            <a:endParaRPr lang="nb-NO" dirty="0" smtClean="0">
              <a:hlinkClick r:id="rId3"/>
            </a:endParaRPr>
          </a:p>
          <a:p>
            <a:pPr marL="0" indent="0">
              <a:buNone/>
            </a:pPr>
            <a:endParaRPr lang="nb-NO" dirty="0">
              <a:hlinkClick r:id="rId3"/>
            </a:endParaRPr>
          </a:p>
          <a:p>
            <a:pPr marL="0" indent="0">
              <a:buNone/>
            </a:pPr>
            <a:endParaRPr lang="nb-NO" dirty="0">
              <a:hlinkClick r:id="rId3"/>
            </a:endParaRPr>
          </a:p>
          <a:p>
            <a:pPr marL="0" indent="0">
              <a:buNone/>
            </a:pPr>
            <a:endParaRPr lang="nb-NO" dirty="0" smtClean="0">
              <a:hlinkClick r:id="rId3"/>
            </a:endParaRPr>
          </a:p>
          <a:p>
            <a:pPr marL="0" indent="0">
              <a:buNone/>
            </a:pPr>
            <a:r>
              <a:rPr lang="nb-NO" dirty="0" smtClean="0">
                <a:hlinkClick r:id="rId3"/>
              </a:rPr>
              <a:t>https</a:t>
            </a:r>
            <a:r>
              <a:rPr lang="nb-NO" dirty="0">
                <a:hlinkClick r:id="rId3"/>
              </a:rPr>
              <a:t>://</a:t>
            </a:r>
            <a:r>
              <a:rPr lang="nb-NO" dirty="0" smtClean="0">
                <a:hlinkClick r:id="rId3"/>
              </a:rPr>
              <a:t>www.youtube.com/watch?v=v_1xKUp-FkQ</a:t>
            </a:r>
            <a:endParaRPr lang="nb-NO" dirty="0" smtClean="0"/>
          </a:p>
          <a:p>
            <a:pPr marL="0" indent="0">
              <a:buNone/>
            </a:pPr>
            <a:endParaRPr lang="nb-NO" dirty="0"/>
          </a:p>
          <a:p>
            <a:pPr marL="0" indent="0">
              <a:buNone/>
            </a:pPr>
            <a:endParaRPr lang="nb-NO" dirty="0"/>
          </a:p>
        </p:txBody>
      </p:sp>
      <p:pic>
        <p:nvPicPr>
          <p:cNvPr id="4" name="Bilde 3"/>
          <p:cNvPicPr>
            <a:picLocks noChangeAspect="1"/>
          </p:cNvPicPr>
          <p:nvPr/>
        </p:nvPicPr>
        <p:blipFill>
          <a:blip r:embed="rId4"/>
          <a:stretch>
            <a:fillRect/>
          </a:stretch>
        </p:blipFill>
        <p:spPr>
          <a:xfrm>
            <a:off x="6129338" y="476250"/>
            <a:ext cx="5514974" cy="4967288"/>
          </a:xfrm>
          <a:prstGeom prst="rect">
            <a:avLst/>
          </a:prstGeom>
        </p:spPr>
      </p:pic>
    </p:spTree>
    <p:extLst>
      <p:ext uri="{BB962C8B-B14F-4D97-AF65-F5344CB8AC3E}">
        <p14:creationId xmlns:p14="http://schemas.microsoft.com/office/powerpoint/2010/main" val="871429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Voksenstiler</a:t>
            </a:r>
            <a:endParaRPr lang="nb-NO" dirty="0"/>
          </a:p>
        </p:txBody>
      </p:sp>
      <p:pic>
        <p:nvPicPr>
          <p:cNvPr id="4" name="Plassholder for innhold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94138" y="2279279"/>
            <a:ext cx="3914775" cy="3829050"/>
          </a:xfrm>
          <a:prstGeom prst="rect">
            <a:avLst/>
          </a:prstGeom>
          <a:noFill/>
        </p:spPr>
      </p:pic>
      <p:pic>
        <p:nvPicPr>
          <p:cNvPr id="5" name="Bilde 4"/>
          <p:cNvPicPr>
            <a:picLocks noChangeAspect="1"/>
          </p:cNvPicPr>
          <p:nvPr/>
        </p:nvPicPr>
        <p:blipFill>
          <a:blip r:embed="rId4"/>
          <a:stretch>
            <a:fillRect/>
          </a:stretch>
        </p:blipFill>
        <p:spPr>
          <a:xfrm>
            <a:off x="108284" y="2729252"/>
            <a:ext cx="8765170" cy="416582"/>
          </a:xfrm>
          <a:prstGeom prst="rect">
            <a:avLst/>
          </a:prstGeom>
        </p:spPr>
      </p:pic>
      <p:sp>
        <p:nvSpPr>
          <p:cNvPr id="6" name="Rectangle 2"/>
          <p:cNvSpPr>
            <a:spLocks noChangeArrowheads="1"/>
          </p:cNvSpPr>
          <p:nvPr/>
        </p:nvSpPr>
        <p:spPr bwMode="auto">
          <a:xfrm>
            <a:off x="-96253" y="8424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pic>
        <p:nvPicPr>
          <p:cNvPr id="9" name="Bilde 8"/>
          <p:cNvPicPr>
            <a:picLocks noChangeAspect="1"/>
          </p:cNvPicPr>
          <p:nvPr/>
        </p:nvPicPr>
        <p:blipFill>
          <a:blip r:embed="rId5"/>
          <a:stretch>
            <a:fillRect/>
          </a:stretch>
        </p:blipFill>
        <p:spPr>
          <a:xfrm>
            <a:off x="7205075" y="1886062"/>
            <a:ext cx="3850105" cy="1537124"/>
          </a:xfrm>
          <a:prstGeom prst="rect">
            <a:avLst/>
          </a:prstGeom>
        </p:spPr>
      </p:pic>
      <p:pic>
        <p:nvPicPr>
          <p:cNvPr id="10" name="Bilde 9"/>
          <p:cNvPicPr>
            <a:picLocks noChangeAspect="1"/>
          </p:cNvPicPr>
          <p:nvPr/>
        </p:nvPicPr>
        <p:blipFill>
          <a:blip r:embed="rId6"/>
          <a:stretch>
            <a:fillRect/>
          </a:stretch>
        </p:blipFill>
        <p:spPr>
          <a:xfrm>
            <a:off x="108284" y="4638841"/>
            <a:ext cx="8765170" cy="720657"/>
          </a:xfrm>
          <a:prstGeom prst="rect">
            <a:avLst/>
          </a:prstGeom>
        </p:spPr>
      </p:pic>
      <p:sp>
        <p:nvSpPr>
          <p:cNvPr id="20" name="Rektangel 19"/>
          <p:cNvSpPr/>
          <p:nvPr/>
        </p:nvSpPr>
        <p:spPr>
          <a:xfrm>
            <a:off x="6938211" y="5237661"/>
            <a:ext cx="4563978" cy="696922"/>
          </a:xfrm>
          <a:prstGeom prst="rect">
            <a:avLst/>
          </a:prstGeom>
        </p:spPr>
        <p:txBody>
          <a:bodyPr wrap="square">
            <a:spAutoFit/>
          </a:bodyPr>
          <a:lstStyle/>
          <a:p>
            <a:pPr marL="884555" marR="1654810">
              <a:lnSpc>
                <a:spcPct val="97000"/>
              </a:lnSpc>
              <a:spcBef>
                <a:spcPts val="295"/>
              </a:spcBef>
              <a:spcAft>
                <a:spcPts val="0"/>
              </a:spcAft>
            </a:pPr>
            <a:r>
              <a:rPr lang="en-US" sz="1350" b="1" spc="-5" dirty="0" err="1">
                <a:latin typeface="Calibri" panose="020F0502020204030204" pitchFamily="34" charset="0"/>
                <a:ea typeface="Calibri" panose="020F0502020204030204" pitchFamily="34" charset="0"/>
                <a:cs typeface="Times New Roman" panose="02020603050405020304" pitchFamily="18" charset="0"/>
              </a:rPr>
              <a:t>Bli</a:t>
            </a:r>
            <a:r>
              <a:rPr lang="en-US" sz="1350" b="1" spc="-15" dirty="0">
                <a:latin typeface="Calibri" panose="020F0502020204030204" pitchFamily="34" charset="0"/>
                <a:ea typeface="Calibri" panose="020F0502020204030204" pitchFamily="34" charset="0"/>
                <a:cs typeface="Times New Roman" panose="02020603050405020304" pitchFamily="18" charset="0"/>
              </a:rPr>
              <a:t> </a:t>
            </a:r>
            <a:r>
              <a:rPr lang="en-US" sz="1350" b="1" spc="-10" dirty="0" err="1" smtClean="0">
                <a:latin typeface="Calibri" panose="020F0502020204030204" pitchFamily="34" charset="0"/>
                <a:ea typeface="Calibri" panose="020F0502020204030204" pitchFamily="34" charset="0"/>
                <a:cs typeface="Times New Roman" panose="02020603050405020304" pitchFamily="18" charset="0"/>
              </a:rPr>
              <a:t>flink</a:t>
            </a:r>
            <a:r>
              <a:rPr lang="en-US" sz="1350" b="1" spc="50" dirty="0" smtClean="0">
                <a:latin typeface="Calibri" panose="020F0502020204030204" pitchFamily="34" charset="0"/>
                <a:ea typeface="Calibri" panose="020F0502020204030204" pitchFamily="34" charset="0"/>
                <a:cs typeface="Times New Roman" panose="02020603050405020304" pitchFamily="18" charset="0"/>
              </a:rPr>
              <a:t> </a:t>
            </a:r>
            <a:r>
              <a:rPr lang="en-US" sz="1350" b="1" spc="-5" dirty="0" err="1">
                <a:latin typeface="Calibri" panose="020F0502020204030204" pitchFamily="34" charset="0"/>
                <a:ea typeface="Calibri" panose="020F0502020204030204" pitchFamily="34" charset="0"/>
                <a:cs typeface="Times New Roman" panose="02020603050405020304" pitchFamily="18" charset="0"/>
              </a:rPr>
              <a:t>til</a:t>
            </a:r>
            <a:r>
              <a:rPr lang="en-US" sz="1350" b="1" spc="-15" dirty="0">
                <a:latin typeface="Calibri" panose="020F0502020204030204" pitchFamily="34" charset="0"/>
                <a:ea typeface="Calibri" panose="020F0502020204030204" pitchFamily="34" charset="0"/>
                <a:cs typeface="Times New Roman" panose="02020603050405020304" pitchFamily="18" charset="0"/>
              </a:rPr>
              <a:t> </a:t>
            </a:r>
            <a:r>
              <a:rPr lang="en-US" sz="1350" b="1" dirty="0">
                <a:latin typeface="Calibri" panose="020F0502020204030204" pitchFamily="34" charset="0"/>
                <a:ea typeface="Calibri" panose="020F0502020204030204" pitchFamily="34" charset="0"/>
                <a:cs typeface="Times New Roman" panose="02020603050405020304" pitchFamily="18" charset="0"/>
              </a:rPr>
              <a:t>å</a:t>
            </a:r>
            <a:r>
              <a:rPr lang="en-US" sz="1350" b="1" spc="20" dirty="0">
                <a:latin typeface="Calibri" panose="020F0502020204030204" pitchFamily="34" charset="0"/>
                <a:ea typeface="Calibri" panose="020F0502020204030204" pitchFamily="34" charset="0"/>
                <a:cs typeface="Times New Roman" panose="02020603050405020304" pitchFamily="18" charset="0"/>
              </a:rPr>
              <a:t> </a:t>
            </a:r>
            <a:r>
              <a:rPr lang="en-US" sz="1350" b="1" spc="-5" dirty="0" err="1">
                <a:latin typeface="Calibri" panose="020F0502020204030204" pitchFamily="34" charset="0"/>
                <a:ea typeface="Calibri" panose="020F0502020204030204" pitchFamily="34" charset="0"/>
                <a:cs typeface="Times New Roman" panose="02020603050405020304" pitchFamily="18" charset="0"/>
              </a:rPr>
              <a:t>sette</a:t>
            </a:r>
            <a:r>
              <a:rPr lang="en-US" sz="1350" b="1" spc="-10" dirty="0">
                <a:latin typeface="Calibri" panose="020F0502020204030204" pitchFamily="34" charset="0"/>
                <a:ea typeface="Calibri" panose="020F0502020204030204" pitchFamily="34" charset="0"/>
                <a:cs typeface="Times New Roman" panose="02020603050405020304" pitchFamily="18" charset="0"/>
              </a:rPr>
              <a:t> </a:t>
            </a:r>
            <a:r>
              <a:rPr lang="en-US" sz="1350" b="1" spc="-20" dirty="0" err="1">
                <a:latin typeface="Calibri" panose="020F0502020204030204" pitchFamily="34" charset="0"/>
                <a:ea typeface="Calibri" panose="020F0502020204030204" pitchFamily="34" charset="0"/>
                <a:cs typeface="Times New Roman" panose="02020603050405020304" pitchFamily="18" charset="0"/>
              </a:rPr>
              <a:t>grenser</a:t>
            </a:r>
            <a:r>
              <a:rPr lang="en-US" sz="1350" b="1" spc="130" dirty="0">
                <a:latin typeface="Calibri" panose="020F0502020204030204" pitchFamily="34" charset="0"/>
                <a:ea typeface="Calibri" panose="020F0502020204030204" pitchFamily="34" charset="0"/>
                <a:cs typeface="Times New Roman" panose="02020603050405020304" pitchFamily="18" charset="0"/>
              </a:rPr>
              <a:t> </a:t>
            </a:r>
            <a:r>
              <a:rPr lang="en-US" sz="1350" b="1" spc="-15" dirty="0" err="1">
                <a:latin typeface="Calibri" panose="020F0502020204030204" pitchFamily="34" charset="0"/>
                <a:ea typeface="Calibri" panose="020F0502020204030204" pitchFamily="34" charset="0"/>
                <a:cs typeface="Times New Roman" panose="02020603050405020304" pitchFamily="18" charset="0"/>
              </a:rPr>
              <a:t>Gi</a:t>
            </a:r>
            <a:r>
              <a:rPr lang="en-US" sz="1350" b="1" spc="-15" dirty="0">
                <a:latin typeface="Calibri" panose="020F0502020204030204" pitchFamily="34" charset="0"/>
                <a:ea typeface="Calibri" panose="020F0502020204030204" pitchFamily="34" charset="0"/>
                <a:cs typeface="Times New Roman" panose="02020603050405020304" pitchFamily="18" charset="0"/>
              </a:rPr>
              <a:t> </a:t>
            </a:r>
            <a:r>
              <a:rPr lang="en-US" sz="1350" b="1" spc="-15" dirty="0" err="1">
                <a:latin typeface="Calibri" panose="020F0502020204030204" pitchFamily="34" charset="0"/>
                <a:ea typeface="Calibri" panose="020F0502020204030204" pitchFamily="34" charset="0"/>
                <a:cs typeface="Times New Roman" panose="02020603050405020304" pitchFamily="18" charset="0"/>
              </a:rPr>
              <a:t>barnet</a:t>
            </a:r>
            <a:r>
              <a:rPr lang="en-US" sz="1350" b="1" spc="65" dirty="0">
                <a:latin typeface="Calibri" panose="020F0502020204030204" pitchFamily="34" charset="0"/>
                <a:ea typeface="Calibri" panose="020F0502020204030204" pitchFamily="34" charset="0"/>
                <a:cs typeface="Times New Roman" panose="02020603050405020304" pitchFamily="18" charset="0"/>
              </a:rPr>
              <a:t> </a:t>
            </a:r>
            <a:r>
              <a:rPr lang="en-US" sz="1350" spc="-15" dirty="0" err="1">
                <a:latin typeface="Calibri" panose="020F0502020204030204" pitchFamily="34" charset="0"/>
                <a:ea typeface="Calibri" panose="020F0502020204030204" pitchFamily="34" charset="0"/>
                <a:cs typeface="Times New Roman" panose="02020603050405020304" pitchFamily="18" charset="0"/>
              </a:rPr>
              <a:t>utfordringer</a:t>
            </a:r>
            <a:r>
              <a:rPr lang="en-US" sz="1350" spc="135" dirty="0">
                <a:latin typeface="Calibri" panose="020F0502020204030204" pitchFamily="34" charset="0"/>
                <a:ea typeface="Calibri" panose="020F0502020204030204" pitchFamily="34" charset="0"/>
                <a:cs typeface="Times New Roman" panose="02020603050405020304" pitchFamily="18" charset="0"/>
              </a:rPr>
              <a:t> </a:t>
            </a:r>
            <a:r>
              <a:rPr lang="en-US" sz="1350" spc="10" dirty="0" err="1">
                <a:latin typeface="Calibri" panose="020F0502020204030204" pitchFamily="34" charset="0"/>
                <a:ea typeface="Calibri" panose="020F0502020204030204" pitchFamily="34" charset="0"/>
                <a:cs typeface="Times New Roman" panose="02020603050405020304" pitchFamily="18" charset="0"/>
              </a:rPr>
              <a:t>Lær</a:t>
            </a:r>
            <a:r>
              <a:rPr lang="en-US" sz="1350" spc="-30" dirty="0">
                <a:latin typeface="Calibri" panose="020F0502020204030204" pitchFamily="34" charset="0"/>
                <a:ea typeface="Calibri" panose="020F0502020204030204" pitchFamily="34" charset="0"/>
                <a:cs typeface="Times New Roman" panose="02020603050405020304" pitchFamily="18" charset="0"/>
              </a:rPr>
              <a:t> </a:t>
            </a:r>
            <a:r>
              <a:rPr lang="en-US" sz="1350" spc="-15" dirty="0" err="1">
                <a:latin typeface="Calibri" panose="020F0502020204030204" pitchFamily="34" charset="0"/>
                <a:ea typeface="Calibri" panose="020F0502020204030204" pitchFamily="34" charset="0"/>
                <a:cs typeface="Times New Roman" panose="02020603050405020304" pitchFamily="18" charset="0"/>
              </a:rPr>
              <a:t>barnet</a:t>
            </a:r>
            <a:r>
              <a:rPr lang="en-US" sz="1350" spc="65" dirty="0">
                <a:latin typeface="Calibri" panose="020F0502020204030204" pitchFamily="34" charset="0"/>
                <a:ea typeface="Calibri" panose="020F0502020204030204" pitchFamily="34" charset="0"/>
                <a:cs typeface="Times New Roman" panose="02020603050405020304" pitchFamily="18" charset="0"/>
              </a:rPr>
              <a:t> </a:t>
            </a:r>
            <a:r>
              <a:rPr lang="en-US" sz="1350" dirty="0">
                <a:latin typeface="Calibri" panose="020F0502020204030204" pitchFamily="34" charset="0"/>
                <a:ea typeface="Calibri" panose="020F0502020204030204" pitchFamily="34" charset="0"/>
                <a:cs typeface="Times New Roman" panose="02020603050405020304" pitchFamily="18" charset="0"/>
              </a:rPr>
              <a:t>å</a:t>
            </a:r>
            <a:r>
              <a:rPr lang="en-US" sz="1350" spc="-55" dirty="0">
                <a:latin typeface="Calibri" panose="020F0502020204030204" pitchFamily="34" charset="0"/>
                <a:ea typeface="Calibri" panose="020F0502020204030204" pitchFamily="34" charset="0"/>
                <a:cs typeface="Times New Roman" panose="02020603050405020304" pitchFamily="18" charset="0"/>
              </a:rPr>
              <a:t> </a:t>
            </a:r>
            <a:r>
              <a:rPr lang="en-US" sz="1350" spc="-10" dirty="0" err="1" smtClean="0">
                <a:latin typeface="Calibri" panose="020F0502020204030204" pitchFamily="34" charset="0"/>
                <a:ea typeface="Calibri" panose="020F0502020204030204" pitchFamily="34" charset="0"/>
                <a:cs typeface="Times New Roman" panose="02020603050405020304" pitchFamily="18" charset="0"/>
              </a:rPr>
              <a:t>vente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075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Refleksjonsoppgave </a:t>
            </a:r>
            <a:endParaRPr lang="nb-NO" dirty="0"/>
          </a:p>
        </p:txBody>
      </p:sp>
      <p:sp>
        <p:nvSpPr>
          <p:cNvPr id="3" name="Plassholder for innhold 2"/>
          <p:cNvSpPr>
            <a:spLocks noGrp="1"/>
          </p:cNvSpPr>
          <p:nvPr>
            <p:ph idx="1"/>
          </p:nvPr>
        </p:nvSpPr>
        <p:spPr/>
        <p:txBody>
          <a:bodyPr/>
          <a:lstStyle/>
          <a:p>
            <a:pPr marL="0" indent="0">
              <a:buNone/>
            </a:pPr>
            <a:r>
              <a:rPr lang="nb-NO" dirty="0" smtClean="0"/>
              <a:t>Tenk tilbake til barndommen din og til en person som var spesiell betydningsfull for deg. </a:t>
            </a:r>
          </a:p>
          <a:p>
            <a:pPr marL="0" indent="0">
              <a:buNone/>
            </a:pPr>
            <a:endParaRPr lang="nb-NO" dirty="0" smtClean="0"/>
          </a:p>
          <a:p>
            <a:r>
              <a:rPr lang="nb-NO" dirty="0" smtClean="0"/>
              <a:t>Hva var det som gjorde denne personen så betydningsfull ?</a:t>
            </a:r>
          </a:p>
          <a:p>
            <a:r>
              <a:rPr lang="nb-NO" dirty="0" smtClean="0"/>
              <a:t>Hvem ville du vært, hvis du var barn og skulle ha møtt deg selv som voksen?</a:t>
            </a:r>
          </a:p>
          <a:p>
            <a:endParaRPr lang="nb-NO" dirty="0"/>
          </a:p>
          <a:p>
            <a:pPr marL="0" indent="0">
              <a:buNone/>
            </a:pPr>
            <a:r>
              <a:rPr lang="nb-NO" dirty="0" smtClean="0"/>
              <a:t>Vektlegg de gode minnene                               </a:t>
            </a:r>
          </a:p>
          <a:p>
            <a:endParaRPr lang="nb-NO" dirty="0" smtClean="0"/>
          </a:p>
          <a:p>
            <a:endParaRPr lang="nb-NO" dirty="0"/>
          </a:p>
        </p:txBody>
      </p:sp>
      <p:pic>
        <p:nvPicPr>
          <p:cNvPr id="4" name="Plassholder for innhold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1177" y="5278582"/>
            <a:ext cx="3152381" cy="1246909"/>
          </a:xfrm>
          <a:prstGeom prst="rect">
            <a:avLst/>
          </a:prstGeom>
          <a:noFill/>
        </p:spPr>
      </p:pic>
    </p:spTree>
    <p:extLst>
      <p:ext uri="{BB962C8B-B14F-4D97-AF65-F5344CB8AC3E}">
        <p14:creationId xmlns:p14="http://schemas.microsoft.com/office/powerpoint/2010/main" val="47166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Ryggsekken </a:t>
            </a:r>
            <a:endParaRPr lang="nb-NO" dirty="0">
              <a:solidFill>
                <a:schemeClr val="accent6"/>
              </a:solidFill>
            </a:endParaRPr>
          </a:p>
        </p:txBody>
      </p:sp>
      <p:pic>
        <p:nvPicPr>
          <p:cNvPr id="6" name="Plassholder for innhold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55368" y="1797349"/>
            <a:ext cx="3256548" cy="4351338"/>
          </a:xfrm>
          <a:prstGeom prst="rect">
            <a:avLst/>
          </a:prstGeom>
          <a:noFill/>
        </p:spPr>
      </p:pic>
      <p:sp>
        <p:nvSpPr>
          <p:cNvPr id="7" name="Rektangel 6"/>
          <p:cNvSpPr/>
          <p:nvPr/>
        </p:nvSpPr>
        <p:spPr>
          <a:xfrm>
            <a:off x="745958" y="2828836"/>
            <a:ext cx="4644189" cy="2677656"/>
          </a:xfrm>
          <a:prstGeom prst="rect">
            <a:avLst/>
          </a:prstGeom>
        </p:spPr>
        <p:txBody>
          <a:bodyPr wrap="square">
            <a:spAutoFit/>
          </a:bodyPr>
          <a:lstStyle/>
          <a:p>
            <a:r>
              <a:rPr lang="nb-NO" sz="2800" dirty="0"/>
              <a:t>Ryggsekken…</a:t>
            </a:r>
          </a:p>
          <a:p>
            <a:endParaRPr lang="nb-NO" sz="2800" dirty="0"/>
          </a:p>
          <a:p>
            <a:r>
              <a:rPr lang="nb-NO" sz="2800" dirty="0"/>
              <a:t>“Hvordan jeg tolker og imøtekommer barn er avhengig av kunnskap jeg har om barnet og meg </a:t>
            </a:r>
            <a:r>
              <a:rPr lang="nb-NO" sz="2800" dirty="0" smtClean="0"/>
              <a:t>selv..</a:t>
            </a:r>
            <a:endParaRPr lang="nb-NO" sz="2800" dirty="0"/>
          </a:p>
        </p:txBody>
      </p:sp>
    </p:spTree>
    <p:extLst>
      <p:ext uri="{BB962C8B-B14F-4D97-AF65-F5344CB8AC3E}">
        <p14:creationId xmlns:p14="http://schemas.microsoft.com/office/powerpoint/2010/main" val="8209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i="1" dirty="0" smtClean="0">
                <a:solidFill>
                  <a:schemeClr val="accent2">
                    <a:lumMod val="75000"/>
                  </a:schemeClr>
                </a:solidFill>
              </a:rPr>
              <a:t>Løveloven</a:t>
            </a:r>
            <a:endParaRPr lang="nb-NO" sz="4000" b="1" i="1" dirty="0">
              <a:solidFill>
                <a:schemeClr val="accent2">
                  <a:lumMod val="75000"/>
                </a:schemeClr>
              </a:solidFill>
            </a:endParaRPr>
          </a:p>
        </p:txBody>
      </p:sp>
      <p:pic>
        <p:nvPicPr>
          <p:cNvPr id="4" name="Plassholder for innhold 3" descr="Regnbueløva fra Være sammen - Klikk for stort bilde">
            <a:hlinkClick r:id="rId3" tooltip="&quot;Regnbueløva fra Være sammen - Klikk for stort bilde&quo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779657" y="480844"/>
            <a:ext cx="3574143" cy="3350927"/>
          </a:xfrm>
          <a:prstGeom prst="rect">
            <a:avLst/>
          </a:prstGeom>
          <a:noFill/>
          <a:ln>
            <a:noFill/>
          </a:ln>
        </p:spPr>
      </p:pic>
      <p:sp>
        <p:nvSpPr>
          <p:cNvPr id="5" name="Rektangel 4"/>
          <p:cNvSpPr/>
          <p:nvPr/>
        </p:nvSpPr>
        <p:spPr>
          <a:xfrm>
            <a:off x="457200" y="2120437"/>
            <a:ext cx="8686800" cy="3847207"/>
          </a:xfrm>
          <a:prstGeom prst="rect">
            <a:avLst/>
          </a:prstGeom>
        </p:spPr>
        <p:txBody>
          <a:bodyPr wrap="square">
            <a:spAutoFit/>
          </a:bodyPr>
          <a:lstStyle/>
          <a:p>
            <a:pPr>
              <a:spcAft>
                <a:spcPts val="1200"/>
              </a:spcAft>
            </a:pPr>
            <a:r>
              <a:rPr lang="nb-NO" sz="2800" i="1" dirty="0" smtClean="0">
                <a:solidFill>
                  <a:srgbClr val="0E3B6C"/>
                </a:solidFill>
                <a:ea typeface="Times New Roman" panose="02020603050405020304" pitchFamily="18" charset="0"/>
                <a:cs typeface="Times New Roman" panose="02020603050405020304" pitchFamily="18" charset="0"/>
              </a:rPr>
              <a:t>Kan du løveloven, jeg </a:t>
            </a:r>
            <a:r>
              <a:rPr lang="nb-NO" sz="2800" i="1" dirty="0">
                <a:solidFill>
                  <a:srgbClr val="0E3B6C"/>
                </a:solidFill>
                <a:ea typeface="Times New Roman" panose="02020603050405020304" pitchFamily="18" charset="0"/>
                <a:cs typeface="Times New Roman" panose="02020603050405020304" pitchFamily="18" charset="0"/>
              </a:rPr>
              <a:t>skal være meg, </a:t>
            </a:r>
            <a:endParaRPr lang="nb-NO" sz="2800" i="1" dirty="0" smtClean="0">
              <a:solidFill>
                <a:srgbClr val="0E3B6C"/>
              </a:solidFill>
              <a:ea typeface="Times New Roman" panose="02020603050405020304" pitchFamily="18" charset="0"/>
              <a:cs typeface="Times New Roman" panose="02020603050405020304" pitchFamily="18" charset="0"/>
            </a:endParaRPr>
          </a:p>
          <a:p>
            <a:pPr>
              <a:spcAft>
                <a:spcPts val="1200"/>
              </a:spcAft>
            </a:pPr>
            <a:r>
              <a:rPr lang="nb-NO" sz="2800" i="1" dirty="0" smtClean="0">
                <a:solidFill>
                  <a:srgbClr val="0E3B6C"/>
                </a:solidFill>
                <a:ea typeface="Times New Roman" panose="02020603050405020304" pitchFamily="18" charset="0"/>
                <a:cs typeface="Times New Roman" panose="02020603050405020304" pitchFamily="18" charset="0"/>
              </a:rPr>
              <a:t>men </a:t>
            </a:r>
            <a:r>
              <a:rPr lang="nb-NO" sz="2800" i="1" dirty="0">
                <a:solidFill>
                  <a:srgbClr val="0E3B6C"/>
                </a:solidFill>
                <a:ea typeface="Times New Roman" panose="02020603050405020304" pitchFamily="18" charset="0"/>
                <a:cs typeface="Times New Roman" panose="02020603050405020304" pitchFamily="18" charset="0"/>
              </a:rPr>
              <a:t>gi plass til andre slik at de blir seg</a:t>
            </a:r>
            <a:br>
              <a:rPr lang="nb-NO" sz="2800" i="1" dirty="0">
                <a:solidFill>
                  <a:srgbClr val="0E3B6C"/>
                </a:solidFill>
                <a:ea typeface="Times New Roman" panose="02020603050405020304" pitchFamily="18" charset="0"/>
                <a:cs typeface="Times New Roman" panose="02020603050405020304" pitchFamily="18" charset="0"/>
              </a:rPr>
            </a:br>
            <a:r>
              <a:rPr lang="nb-NO" sz="2800" i="1" dirty="0">
                <a:solidFill>
                  <a:srgbClr val="0E3B6C"/>
                </a:solidFill>
                <a:ea typeface="Times New Roman" panose="02020603050405020304" pitchFamily="18" charset="0"/>
                <a:cs typeface="Times New Roman" panose="02020603050405020304" pitchFamily="18" charset="0"/>
              </a:rPr>
              <a:t>Bry meg om en annen, hjelpe når jeg kan.</a:t>
            </a:r>
            <a:br>
              <a:rPr lang="nb-NO" sz="2800" i="1" dirty="0">
                <a:solidFill>
                  <a:srgbClr val="0E3B6C"/>
                </a:solidFill>
                <a:ea typeface="Times New Roman" panose="02020603050405020304" pitchFamily="18" charset="0"/>
                <a:cs typeface="Times New Roman" panose="02020603050405020304" pitchFamily="18" charset="0"/>
              </a:rPr>
            </a:br>
            <a:r>
              <a:rPr lang="nb-NO" sz="2800" i="1" dirty="0">
                <a:solidFill>
                  <a:srgbClr val="0E3B6C"/>
                </a:solidFill>
                <a:ea typeface="Times New Roman" panose="02020603050405020304" pitchFamily="18" charset="0"/>
                <a:cs typeface="Times New Roman" panose="02020603050405020304" pitchFamily="18" charset="0"/>
              </a:rPr>
              <a:t>Slik blir livet bedre for barn i alle land</a:t>
            </a:r>
            <a:r>
              <a:rPr lang="nb-NO" sz="2800" i="1" dirty="0" smtClean="0">
                <a:solidFill>
                  <a:srgbClr val="0E3B6C"/>
                </a:solidFill>
                <a:ea typeface="Times New Roman" panose="02020603050405020304" pitchFamily="18" charset="0"/>
                <a:cs typeface="Times New Roman" panose="02020603050405020304" pitchFamily="18" charset="0"/>
              </a:rPr>
              <a:t>.</a:t>
            </a:r>
            <a:endParaRPr lang="nb-NO" sz="2800" dirty="0">
              <a:ea typeface="Calibri" panose="020F0502020204030204" pitchFamily="34" charset="0"/>
              <a:cs typeface="Times New Roman" panose="02020603050405020304" pitchFamily="18" charset="0"/>
            </a:endParaRPr>
          </a:p>
          <a:p>
            <a:pPr>
              <a:spcAft>
                <a:spcPts val="1200"/>
              </a:spcAft>
            </a:pPr>
            <a:r>
              <a:rPr lang="nb-NO" sz="2800" i="1" dirty="0">
                <a:solidFill>
                  <a:srgbClr val="0E3B6C"/>
                </a:solidFill>
                <a:ea typeface="Times New Roman" panose="02020603050405020304" pitchFamily="18" charset="0"/>
                <a:cs typeface="Times New Roman" panose="02020603050405020304" pitchFamily="18" charset="0"/>
              </a:rPr>
              <a:t>Ser du en som plages? Det er ikke bra!</a:t>
            </a:r>
            <a:br>
              <a:rPr lang="nb-NO" sz="2800" i="1" dirty="0">
                <a:solidFill>
                  <a:srgbClr val="0E3B6C"/>
                </a:solidFill>
                <a:ea typeface="Times New Roman" panose="02020603050405020304" pitchFamily="18" charset="0"/>
                <a:cs typeface="Times New Roman" panose="02020603050405020304" pitchFamily="18" charset="0"/>
              </a:rPr>
            </a:br>
            <a:r>
              <a:rPr lang="nb-NO" sz="2800" i="1" dirty="0">
                <a:solidFill>
                  <a:srgbClr val="0E3B6C"/>
                </a:solidFill>
                <a:ea typeface="Times New Roman" panose="02020603050405020304" pitchFamily="18" charset="0"/>
                <a:cs typeface="Times New Roman" panose="02020603050405020304" pitchFamily="18" charset="0"/>
              </a:rPr>
              <a:t>Alle må stå sammen om å si ifra.</a:t>
            </a:r>
            <a:br>
              <a:rPr lang="nb-NO" sz="2800" i="1" dirty="0">
                <a:solidFill>
                  <a:srgbClr val="0E3B6C"/>
                </a:solidFill>
                <a:ea typeface="Times New Roman" panose="02020603050405020304" pitchFamily="18" charset="0"/>
                <a:cs typeface="Times New Roman" panose="02020603050405020304" pitchFamily="18" charset="0"/>
              </a:rPr>
            </a:br>
            <a:r>
              <a:rPr lang="nb-NO" sz="2800" i="1" dirty="0">
                <a:solidFill>
                  <a:srgbClr val="0E3B6C"/>
                </a:solidFill>
                <a:ea typeface="Times New Roman" panose="02020603050405020304" pitchFamily="18" charset="0"/>
                <a:cs typeface="Times New Roman" panose="02020603050405020304" pitchFamily="18" charset="0"/>
              </a:rPr>
              <a:t>Alle barn på jorden har den samme rett</a:t>
            </a:r>
            <a:br>
              <a:rPr lang="nb-NO" sz="2800" i="1" dirty="0">
                <a:solidFill>
                  <a:srgbClr val="0E3B6C"/>
                </a:solidFill>
                <a:ea typeface="Times New Roman" panose="02020603050405020304" pitchFamily="18" charset="0"/>
                <a:cs typeface="Times New Roman" panose="02020603050405020304" pitchFamily="18" charset="0"/>
              </a:rPr>
            </a:br>
            <a:r>
              <a:rPr lang="nb-NO" sz="2800" i="1" dirty="0">
                <a:solidFill>
                  <a:srgbClr val="0E3B6C"/>
                </a:solidFill>
                <a:ea typeface="Times New Roman" panose="02020603050405020304" pitchFamily="18" charset="0"/>
                <a:cs typeface="Times New Roman" panose="02020603050405020304" pitchFamily="18" charset="0"/>
              </a:rPr>
              <a:t>Til å være trygge og til å være </a:t>
            </a:r>
            <a:r>
              <a:rPr lang="nb-NO" sz="2800" i="1" dirty="0" smtClean="0">
                <a:solidFill>
                  <a:srgbClr val="0E3B6C"/>
                </a:solidFill>
                <a:ea typeface="Times New Roman" panose="02020603050405020304" pitchFamily="18" charset="0"/>
                <a:cs typeface="Times New Roman" panose="02020603050405020304" pitchFamily="18" charset="0"/>
              </a:rPr>
              <a:t>sett</a:t>
            </a:r>
          </a:p>
        </p:txBody>
      </p:sp>
      <p:sp>
        <p:nvSpPr>
          <p:cNvPr id="3" name="Rektangel 2"/>
          <p:cNvSpPr/>
          <p:nvPr/>
        </p:nvSpPr>
        <p:spPr>
          <a:xfrm>
            <a:off x="7605486" y="6147715"/>
            <a:ext cx="2641600" cy="553357"/>
          </a:xfrm>
          <a:prstGeom prst="rect">
            <a:avLst/>
          </a:prstGeom>
        </p:spPr>
        <p:txBody>
          <a:bodyPr wrap="square">
            <a:spAutoFit/>
          </a:bodyPr>
          <a:lstStyle/>
          <a:p>
            <a:pPr>
              <a:lnSpc>
                <a:spcPct val="107000"/>
              </a:lnSpc>
              <a:spcAft>
                <a:spcPts val="1200"/>
              </a:spcAft>
            </a:pPr>
            <a:r>
              <a:rPr lang="nb-NO" sz="2800" i="1" dirty="0">
                <a:solidFill>
                  <a:srgbClr val="0E3B6C"/>
                </a:solidFill>
                <a:ea typeface="Times New Roman" panose="02020603050405020304" pitchFamily="18" charset="0"/>
                <a:cs typeface="Times New Roman" panose="02020603050405020304" pitchFamily="18" charset="0"/>
                <a:hlinkClick r:id="rId5"/>
              </a:rPr>
              <a:t>Løveloven</a:t>
            </a:r>
            <a:endParaRPr lang="nb-NO" sz="2800" i="1" dirty="0">
              <a:solidFill>
                <a:srgbClr val="0E3B6C"/>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471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4525</Words>
  <Application>Microsoft Office PowerPoint</Application>
  <PresentationFormat>Widescreen</PresentationFormat>
  <Paragraphs>527</Paragraphs>
  <Slides>48</Slides>
  <Notes>44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48</vt:i4>
      </vt:variant>
    </vt:vector>
  </HeadingPairs>
  <TitlesOfParts>
    <vt:vector size="54" baseType="lpstr">
      <vt:lpstr>Arial</vt:lpstr>
      <vt:lpstr>Calibri</vt:lpstr>
      <vt:lpstr>Calibri Light</vt:lpstr>
      <vt:lpstr>Times New Roman</vt:lpstr>
      <vt:lpstr>Wingdings</vt:lpstr>
      <vt:lpstr>Office-tema</vt:lpstr>
      <vt:lpstr>               Introduksjonskurs        Et kompetanseløft for              barnehageansatte, med vekt på             relasjonens betydning for læring       og utvikling </vt:lpstr>
      <vt:lpstr>Være Sammen er</vt:lpstr>
      <vt:lpstr>Hvorfor jobbe med Være sammen?</vt:lpstr>
      <vt:lpstr>De fem kjernekomponentene i Være sammen</vt:lpstr>
      <vt:lpstr>Voksenstiler </vt:lpstr>
      <vt:lpstr>Voksenstiler</vt:lpstr>
      <vt:lpstr>Refleksjonsoppgave </vt:lpstr>
      <vt:lpstr>Ryggsekken </vt:lpstr>
      <vt:lpstr>Løveloven</vt:lpstr>
      <vt:lpstr>Hvordan forstår vi relasjonsbygging (2017)?</vt:lpstr>
      <vt:lpstr>Å bygge en god relasjon til barnet gjør vi ved å.. </vt:lpstr>
      <vt:lpstr>Hvorfor skal vi jobbe for å få gode relasjoner til barna? </vt:lpstr>
      <vt:lpstr>Banking time (`Investering i banken`)</vt:lpstr>
      <vt:lpstr>Vi kan dele opp hjernen i tre deler. </vt:lpstr>
      <vt:lpstr>Atferd som utfordrer oss   </vt:lpstr>
      <vt:lpstr>Reaktiv aggresjon</vt:lpstr>
      <vt:lpstr>Proaktiv aggresjon – er planlagt og en handler ikke på impuls</vt:lpstr>
      <vt:lpstr>PowerPoint-presentasjon</vt:lpstr>
      <vt:lpstr>Refleksjonsoppgave – utfordrende atferd </vt:lpstr>
      <vt:lpstr>SIP – modellen – K. Dodge 2006 </vt:lpstr>
      <vt:lpstr>Et eksempel…</vt:lpstr>
      <vt:lpstr>SIP-modellen kan hjelpe oss å tolke atferden og dermed reagere bedre</vt:lpstr>
      <vt:lpstr>Pål Roland om SIP – modellen og utestenging:</vt:lpstr>
      <vt:lpstr>Reaktiv  aggresjon i lys av SIP-modellen</vt:lpstr>
      <vt:lpstr>PROAKTIV aggresjon i lys av SIP-modellen</vt:lpstr>
      <vt:lpstr> Utestengning– er en proaktiv handling  - negative hendelser fra lek eller andre samspill - opplever å ikke være en del av fellesskapet eller ha betydning for noen  </vt:lpstr>
      <vt:lpstr>Regulering av følelser – tidlig innsats/utfordrende atferd</vt:lpstr>
      <vt:lpstr>Oppgave : regulering av følelser – Tidlig innsats/utfordrende atferd</vt:lpstr>
      <vt:lpstr>OMLÆRING, hva er det?</vt:lpstr>
      <vt:lpstr>Hvordan forstår vi tidlig innsats? </vt:lpstr>
      <vt:lpstr>Tidlig innsats og håndtering av utfordrende atferd </vt:lpstr>
      <vt:lpstr>Er barnet mitt innafor eller utafor?</vt:lpstr>
      <vt:lpstr>Begrepene mobbing og krenkelse</vt:lpstr>
      <vt:lpstr>Mobbing er sammensatte sosiale prosesser </vt:lpstr>
      <vt:lpstr>Mobbing er sammensatte sosiale prosesser </vt:lpstr>
      <vt:lpstr>PowerPoint-presentasjon</vt:lpstr>
      <vt:lpstr>PowerPoint-presentasjon</vt:lpstr>
      <vt:lpstr>PowerPoint-presentasjon</vt:lpstr>
      <vt:lpstr>Det handler om barnegruppen som helhet </vt:lpstr>
      <vt:lpstr>PowerPoint-presentasjon</vt:lpstr>
      <vt:lpstr>Refleksjonsoppgave – mobbing og krenkelser </vt:lpstr>
      <vt:lpstr>Aktivitetsplikt for å skape et trygt og godt psykososialt barnehagemiljø   </vt:lpstr>
      <vt:lpstr>PowerPoint-presentasjon</vt:lpstr>
      <vt:lpstr>Ta med deg disse på veien ut</vt:lpstr>
      <vt:lpstr>Vedlegg – ressursbank </vt:lpstr>
      <vt:lpstr>Barnesamtalen – forslag </vt:lpstr>
      <vt:lpstr>PowerPoint-presentasjon</vt:lpstr>
      <vt:lpstr>Forslag til samtaler med barn – se eget vedlegg</vt:lpstr>
    </vt:vector>
  </TitlesOfParts>
  <Company>Ringerike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Introduksjonskurs</dc:title>
  <dc:creator>Tove Smeby Vassjø</dc:creator>
  <cp:lastModifiedBy>Tove Smeby Vassjø</cp:lastModifiedBy>
  <cp:revision>164</cp:revision>
  <cp:lastPrinted>2020-11-02T10:01:41Z</cp:lastPrinted>
  <dcterms:created xsi:type="dcterms:W3CDTF">2020-01-21T11:09:39Z</dcterms:created>
  <dcterms:modified xsi:type="dcterms:W3CDTF">2021-02-17T12:37:49Z</dcterms:modified>
</cp:coreProperties>
</file>