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4" r:id="rId2"/>
    <p:sldId id="321" r:id="rId3"/>
    <p:sldId id="322" r:id="rId4"/>
    <p:sldId id="305" r:id="rId5"/>
    <p:sldId id="302" r:id="rId6"/>
    <p:sldId id="306" r:id="rId7"/>
    <p:sldId id="307" r:id="rId8"/>
    <p:sldId id="308" r:id="rId9"/>
    <p:sldId id="309" r:id="rId10"/>
    <p:sldId id="310" r:id="rId11"/>
    <p:sldId id="311" r:id="rId12"/>
    <p:sldId id="319" r:id="rId13"/>
    <p:sldId id="320" r:id="rId14"/>
    <p:sldId id="323" r:id="rId15"/>
    <p:sldId id="312" r:id="rId16"/>
    <p:sldId id="313" r:id="rId17"/>
    <p:sldId id="314" r:id="rId18"/>
    <p:sldId id="315" r:id="rId19"/>
    <p:sldId id="316" r:id="rId20"/>
    <p:sldId id="317" r:id="rId21"/>
    <p:sldId id="324" r:id="rId22"/>
    <p:sldId id="318" r:id="rId23"/>
    <p:sldId id="299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6" autoAdjust="0"/>
    <p:restoredTop sz="92788" autoAdjust="0"/>
  </p:normalViewPr>
  <p:slideViewPr>
    <p:cSldViewPr snapToGrid="0" snapToObjects="1">
      <p:cViewPr varScale="1">
        <p:scale>
          <a:sx n="73" d="100"/>
          <a:sy n="73" d="100"/>
        </p:scale>
        <p:origin x="6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9B631-BBAD-40CE-B7C8-CCB51289822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014ABB13-AF16-497C-8F48-0E7AFEC96757}">
      <dgm:prSet phldrT="[Tekst]" custT="1"/>
      <dgm:spPr/>
      <dgm:t>
        <a:bodyPr/>
        <a:lstStyle/>
        <a:p>
          <a:r>
            <a:rPr lang="nb-NO" sz="3600" dirty="0" smtClean="0"/>
            <a:t>Helse i eldre år</a:t>
          </a:r>
          <a:endParaRPr lang="nb-NO" sz="3600" dirty="0"/>
        </a:p>
      </dgm:t>
    </dgm:pt>
    <dgm:pt modelId="{DA9B8D36-E0F0-4A88-84FA-A40CE26122CB}" type="parTrans" cxnId="{375CFD5B-5869-4335-BDF1-BFF3166825DE}">
      <dgm:prSet/>
      <dgm:spPr/>
      <dgm:t>
        <a:bodyPr/>
        <a:lstStyle/>
        <a:p>
          <a:endParaRPr lang="nb-NO"/>
        </a:p>
      </dgm:t>
    </dgm:pt>
    <dgm:pt modelId="{61111340-33C7-45A7-8428-AD7AF195D4E3}" type="sibTrans" cxnId="{375CFD5B-5869-4335-BDF1-BFF3166825DE}">
      <dgm:prSet/>
      <dgm:spPr/>
      <dgm:t>
        <a:bodyPr/>
        <a:lstStyle/>
        <a:p>
          <a:endParaRPr lang="nb-NO"/>
        </a:p>
      </dgm:t>
    </dgm:pt>
    <dgm:pt modelId="{4B459D9D-CA57-49B8-9D49-7DA17F50194D}">
      <dgm:prSet phldrT="[Tekst]"/>
      <dgm:spPr/>
      <dgm:t>
        <a:bodyPr/>
        <a:lstStyle/>
        <a:p>
          <a:r>
            <a:rPr lang="nb-NO" dirty="0" smtClean="0"/>
            <a:t>Høy kognitiv aktivitet</a:t>
          </a:r>
          <a:endParaRPr lang="nb-NO" dirty="0"/>
        </a:p>
      </dgm:t>
    </dgm:pt>
    <dgm:pt modelId="{D844F406-EE6C-420C-B2CC-493D5A770A2C}" type="parTrans" cxnId="{A1956F64-1A7E-4F44-B2E6-883EE7476CD9}">
      <dgm:prSet/>
      <dgm:spPr/>
      <dgm:t>
        <a:bodyPr/>
        <a:lstStyle/>
        <a:p>
          <a:endParaRPr lang="nb-NO"/>
        </a:p>
      </dgm:t>
    </dgm:pt>
    <dgm:pt modelId="{6B7F2BA5-C9E9-424C-80DE-8F1DFB19F9C7}" type="sibTrans" cxnId="{A1956F64-1A7E-4F44-B2E6-883EE7476CD9}">
      <dgm:prSet/>
      <dgm:spPr/>
      <dgm:t>
        <a:bodyPr/>
        <a:lstStyle/>
        <a:p>
          <a:endParaRPr lang="nb-NO"/>
        </a:p>
      </dgm:t>
    </dgm:pt>
    <dgm:pt modelId="{2A6D4DE0-77BF-460A-AD67-68035CF28177}">
      <dgm:prSet phldrT="[Tekst]"/>
      <dgm:spPr/>
      <dgm:t>
        <a:bodyPr/>
        <a:lstStyle/>
        <a:p>
          <a:r>
            <a:rPr lang="nb-NO" dirty="0" smtClean="0"/>
            <a:t>Høy fysisk aktivitet</a:t>
          </a:r>
          <a:endParaRPr lang="nb-NO" dirty="0"/>
        </a:p>
      </dgm:t>
    </dgm:pt>
    <dgm:pt modelId="{42D699E1-0AC0-4680-A218-5E605ADBFE72}" type="parTrans" cxnId="{23FD9529-5253-48F5-8CA2-23EC90BF32F5}">
      <dgm:prSet/>
      <dgm:spPr/>
      <dgm:t>
        <a:bodyPr/>
        <a:lstStyle/>
        <a:p>
          <a:endParaRPr lang="nb-NO"/>
        </a:p>
      </dgm:t>
    </dgm:pt>
    <dgm:pt modelId="{1689F397-C548-4D11-87A1-833567802320}" type="sibTrans" cxnId="{23FD9529-5253-48F5-8CA2-23EC90BF32F5}">
      <dgm:prSet/>
      <dgm:spPr/>
      <dgm:t>
        <a:bodyPr/>
        <a:lstStyle/>
        <a:p>
          <a:endParaRPr lang="nb-NO"/>
        </a:p>
      </dgm:t>
    </dgm:pt>
    <dgm:pt modelId="{DF02C0EE-8CC1-47DD-BE0C-85B36BD9EE11}">
      <dgm:prSet phldrT="[Tekst]"/>
      <dgm:spPr/>
      <dgm:t>
        <a:bodyPr/>
        <a:lstStyle/>
        <a:p>
          <a:r>
            <a:rPr lang="nb-NO" dirty="0" smtClean="0"/>
            <a:t>Aktivt sosialt liv</a:t>
          </a:r>
          <a:endParaRPr lang="nb-NO" dirty="0"/>
        </a:p>
      </dgm:t>
    </dgm:pt>
    <dgm:pt modelId="{CEF84A53-0E3A-4659-A48B-45DC384FE81D}" type="parTrans" cxnId="{382E37E4-86EA-4815-AF1B-F97FBD341670}">
      <dgm:prSet/>
      <dgm:spPr/>
      <dgm:t>
        <a:bodyPr/>
        <a:lstStyle/>
        <a:p>
          <a:endParaRPr lang="nb-NO"/>
        </a:p>
      </dgm:t>
    </dgm:pt>
    <dgm:pt modelId="{974DEE51-9E2A-453A-81B3-F149F273490D}" type="sibTrans" cxnId="{382E37E4-86EA-4815-AF1B-F97FBD341670}">
      <dgm:prSet/>
      <dgm:spPr/>
      <dgm:t>
        <a:bodyPr/>
        <a:lstStyle/>
        <a:p>
          <a:endParaRPr lang="nb-NO"/>
        </a:p>
      </dgm:t>
    </dgm:pt>
    <dgm:pt modelId="{E76F0A7A-A4A0-4BCB-838B-A881FDD98612}">
      <dgm:prSet phldrT="[Tekst]"/>
      <dgm:spPr/>
      <dgm:t>
        <a:bodyPr/>
        <a:lstStyle/>
        <a:p>
          <a:r>
            <a:rPr lang="nb-NO" dirty="0" smtClean="0"/>
            <a:t>Godt kosthold</a:t>
          </a:r>
          <a:endParaRPr lang="nb-NO" dirty="0"/>
        </a:p>
      </dgm:t>
    </dgm:pt>
    <dgm:pt modelId="{7D8972AA-8D9D-46B5-A8A6-DFB383C55628}" type="parTrans" cxnId="{AC7127D2-BA72-4797-ACC1-12BC66FD334A}">
      <dgm:prSet/>
      <dgm:spPr/>
      <dgm:t>
        <a:bodyPr/>
        <a:lstStyle/>
        <a:p>
          <a:endParaRPr lang="nb-NO"/>
        </a:p>
      </dgm:t>
    </dgm:pt>
    <dgm:pt modelId="{5B182E8F-E187-412E-99A0-3D1958DF605B}" type="sibTrans" cxnId="{AC7127D2-BA72-4797-ACC1-12BC66FD334A}">
      <dgm:prSet/>
      <dgm:spPr/>
      <dgm:t>
        <a:bodyPr/>
        <a:lstStyle/>
        <a:p>
          <a:endParaRPr lang="nb-NO"/>
        </a:p>
      </dgm:t>
    </dgm:pt>
    <dgm:pt modelId="{A9823EDB-D0BB-4EFF-9517-B8C0C636C264}" type="pres">
      <dgm:prSet presAssocID="{58B9B631-BBAD-40CE-B7C8-CCB5128982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F218E61-043F-43B9-B5D0-1ED4CE1EBB64}" type="pres">
      <dgm:prSet presAssocID="{58B9B631-BBAD-40CE-B7C8-CCB512898226}" presName="radial" presStyleCnt="0">
        <dgm:presLayoutVars>
          <dgm:animLvl val="ctr"/>
        </dgm:presLayoutVars>
      </dgm:prSet>
      <dgm:spPr/>
      <dgm:t>
        <a:bodyPr/>
        <a:lstStyle/>
        <a:p>
          <a:endParaRPr lang="nb-NO"/>
        </a:p>
      </dgm:t>
    </dgm:pt>
    <dgm:pt modelId="{C6BFE471-A96B-49FD-A0CE-5F66DC75B441}" type="pres">
      <dgm:prSet presAssocID="{014ABB13-AF16-497C-8F48-0E7AFEC96757}" presName="centerShape" presStyleLbl="vennNode1" presStyleIdx="0" presStyleCnt="5"/>
      <dgm:spPr/>
      <dgm:t>
        <a:bodyPr/>
        <a:lstStyle/>
        <a:p>
          <a:endParaRPr lang="nb-NO"/>
        </a:p>
      </dgm:t>
    </dgm:pt>
    <dgm:pt modelId="{D6BA7772-B335-4504-A910-7E592ED6FDEC}" type="pres">
      <dgm:prSet presAssocID="{4B459D9D-CA57-49B8-9D49-7DA17F50194D}" presName="node" presStyleLbl="vennNode1" presStyleIdx="1" presStyleCnt="5" custScaleX="20423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0E7C7-CC48-40D9-949D-F5FD76E73532}" type="pres">
      <dgm:prSet presAssocID="{2A6D4DE0-77BF-460A-AD67-68035CF28177}" presName="node" presStyleLbl="vennNode1" presStyleIdx="2" presStyleCnt="5" custScaleX="177045" custScaleY="113050" custRadScaleRad="132322" custRadScaleInc="173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6360C9-88F9-4AB1-951D-D16B8248F418}" type="pres">
      <dgm:prSet presAssocID="{DF02C0EE-8CC1-47DD-BE0C-85B36BD9EE11}" presName="node" presStyleLbl="vennNode1" presStyleIdx="3" presStyleCnt="5" custScaleX="20423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C4C6FD9-C174-4F8B-A591-0B72B5623F7C}" type="pres">
      <dgm:prSet presAssocID="{E76F0A7A-A4A0-4BCB-838B-A881FDD98612}" presName="node" presStyleLbl="vennNode1" presStyleIdx="4" presStyleCnt="5" custScaleX="158687" custScaleY="109776" custRadScaleRad="132734" custRadScaleInc="-320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24029E9-94EE-4D48-8409-CE4D23776445}" type="presOf" srcId="{014ABB13-AF16-497C-8F48-0E7AFEC96757}" destId="{C6BFE471-A96B-49FD-A0CE-5F66DC75B441}" srcOrd="0" destOrd="0" presId="urn:microsoft.com/office/officeart/2005/8/layout/radial3"/>
    <dgm:cxn modelId="{67227D82-606C-4F06-9D08-CDF4F89D2848}" type="presOf" srcId="{E76F0A7A-A4A0-4BCB-838B-A881FDD98612}" destId="{5C4C6FD9-C174-4F8B-A591-0B72B5623F7C}" srcOrd="0" destOrd="0" presId="urn:microsoft.com/office/officeart/2005/8/layout/radial3"/>
    <dgm:cxn modelId="{AC7127D2-BA72-4797-ACC1-12BC66FD334A}" srcId="{014ABB13-AF16-497C-8F48-0E7AFEC96757}" destId="{E76F0A7A-A4A0-4BCB-838B-A881FDD98612}" srcOrd="3" destOrd="0" parTransId="{7D8972AA-8D9D-46B5-A8A6-DFB383C55628}" sibTransId="{5B182E8F-E187-412E-99A0-3D1958DF605B}"/>
    <dgm:cxn modelId="{382E37E4-86EA-4815-AF1B-F97FBD341670}" srcId="{014ABB13-AF16-497C-8F48-0E7AFEC96757}" destId="{DF02C0EE-8CC1-47DD-BE0C-85B36BD9EE11}" srcOrd="2" destOrd="0" parTransId="{CEF84A53-0E3A-4659-A48B-45DC384FE81D}" sibTransId="{974DEE51-9E2A-453A-81B3-F149F273490D}"/>
    <dgm:cxn modelId="{A9A369C3-E014-4DB9-8A6B-77D9FD79D8E7}" type="presOf" srcId="{DF02C0EE-8CC1-47DD-BE0C-85B36BD9EE11}" destId="{806360C9-88F9-4AB1-951D-D16B8248F418}" srcOrd="0" destOrd="0" presId="urn:microsoft.com/office/officeart/2005/8/layout/radial3"/>
    <dgm:cxn modelId="{6674EC76-D330-4E0E-8307-47E8A2FC7B3E}" type="presOf" srcId="{4B459D9D-CA57-49B8-9D49-7DA17F50194D}" destId="{D6BA7772-B335-4504-A910-7E592ED6FDEC}" srcOrd="0" destOrd="0" presId="urn:microsoft.com/office/officeart/2005/8/layout/radial3"/>
    <dgm:cxn modelId="{375CFD5B-5869-4335-BDF1-BFF3166825DE}" srcId="{58B9B631-BBAD-40CE-B7C8-CCB512898226}" destId="{014ABB13-AF16-497C-8F48-0E7AFEC96757}" srcOrd="0" destOrd="0" parTransId="{DA9B8D36-E0F0-4A88-84FA-A40CE26122CB}" sibTransId="{61111340-33C7-45A7-8428-AD7AF195D4E3}"/>
    <dgm:cxn modelId="{A1956F64-1A7E-4F44-B2E6-883EE7476CD9}" srcId="{014ABB13-AF16-497C-8F48-0E7AFEC96757}" destId="{4B459D9D-CA57-49B8-9D49-7DA17F50194D}" srcOrd="0" destOrd="0" parTransId="{D844F406-EE6C-420C-B2CC-493D5A770A2C}" sibTransId="{6B7F2BA5-C9E9-424C-80DE-8F1DFB19F9C7}"/>
    <dgm:cxn modelId="{D1F32BF9-67F6-4164-A82F-382314A637E4}" type="presOf" srcId="{58B9B631-BBAD-40CE-B7C8-CCB512898226}" destId="{A9823EDB-D0BB-4EFF-9517-B8C0C636C264}" srcOrd="0" destOrd="0" presId="urn:microsoft.com/office/officeart/2005/8/layout/radial3"/>
    <dgm:cxn modelId="{397F096B-C694-4941-A006-E8F3EF30D70E}" type="presOf" srcId="{2A6D4DE0-77BF-460A-AD67-68035CF28177}" destId="{4560E7C7-CC48-40D9-949D-F5FD76E73532}" srcOrd="0" destOrd="0" presId="urn:microsoft.com/office/officeart/2005/8/layout/radial3"/>
    <dgm:cxn modelId="{23FD9529-5253-48F5-8CA2-23EC90BF32F5}" srcId="{014ABB13-AF16-497C-8F48-0E7AFEC96757}" destId="{2A6D4DE0-77BF-460A-AD67-68035CF28177}" srcOrd="1" destOrd="0" parTransId="{42D699E1-0AC0-4680-A218-5E605ADBFE72}" sibTransId="{1689F397-C548-4D11-87A1-833567802320}"/>
    <dgm:cxn modelId="{4D91EE97-F164-4D47-881D-8AA88B701D23}" type="presParOf" srcId="{A9823EDB-D0BB-4EFF-9517-B8C0C636C264}" destId="{EF218E61-043F-43B9-B5D0-1ED4CE1EBB64}" srcOrd="0" destOrd="0" presId="urn:microsoft.com/office/officeart/2005/8/layout/radial3"/>
    <dgm:cxn modelId="{57FB442E-3722-41CD-A614-D98C01E28A7F}" type="presParOf" srcId="{EF218E61-043F-43B9-B5D0-1ED4CE1EBB64}" destId="{C6BFE471-A96B-49FD-A0CE-5F66DC75B441}" srcOrd="0" destOrd="0" presId="urn:microsoft.com/office/officeart/2005/8/layout/radial3"/>
    <dgm:cxn modelId="{D7BCAA18-0C3C-4BF8-86FE-5DB8D1C22CAC}" type="presParOf" srcId="{EF218E61-043F-43B9-B5D0-1ED4CE1EBB64}" destId="{D6BA7772-B335-4504-A910-7E592ED6FDEC}" srcOrd="1" destOrd="0" presId="urn:microsoft.com/office/officeart/2005/8/layout/radial3"/>
    <dgm:cxn modelId="{6214AA04-6874-41D2-8DFC-225F2E481820}" type="presParOf" srcId="{EF218E61-043F-43B9-B5D0-1ED4CE1EBB64}" destId="{4560E7C7-CC48-40D9-949D-F5FD76E73532}" srcOrd="2" destOrd="0" presId="urn:microsoft.com/office/officeart/2005/8/layout/radial3"/>
    <dgm:cxn modelId="{CF8CB7F0-AA42-4EA6-B0AB-F9185186D6CC}" type="presParOf" srcId="{EF218E61-043F-43B9-B5D0-1ED4CE1EBB64}" destId="{806360C9-88F9-4AB1-951D-D16B8248F418}" srcOrd="3" destOrd="0" presId="urn:microsoft.com/office/officeart/2005/8/layout/radial3"/>
    <dgm:cxn modelId="{F72C589F-3B6D-4B73-BF05-AF946BD1BC81}" type="presParOf" srcId="{EF218E61-043F-43B9-B5D0-1ED4CE1EBB64}" destId="{5C4C6FD9-C174-4F8B-A591-0B72B5623F7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07770-F276-496C-8279-5490A7DBC79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F94F6389-5112-4283-B745-728BD631EEDD}">
      <dgm:prSet phldrT="[Tekst]"/>
      <dgm:spPr/>
      <dgm:t>
        <a:bodyPr/>
        <a:lstStyle/>
        <a:p>
          <a:r>
            <a:rPr lang="nb-NO" dirty="0" smtClean="0"/>
            <a:t>LEVE HELE LIVET</a:t>
          </a:r>
          <a:endParaRPr lang="nb-NO" dirty="0"/>
        </a:p>
      </dgm:t>
    </dgm:pt>
    <dgm:pt modelId="{6E039A1A-1835-4A9C-9751-9369AE5613C4}" type="parTrans" cxnId="{E3B9AF20-8548-4131-A209-3CB2F709478E}">
      <dgm:prSet/>
      <dgm:spPr/>
      <dgm:t>
        <a:bodyPr/>
        <a:lstStyle/>
        <a:p>
          <a:endParaRPr lang="nb-NO"/>
        </a:p>
      </dgm:t>
    </dgm:pt>
    <dgm:pt modelId="{6728845A-5AC5-4BF7-A56C-1462E89CAFEF}" type="sibTrans" cxnId="{E3B9AF20-8548-4131-A209-3CB2F709478E}">
      <dgm:prSet/>
      <dgm:spPr/>
      <dgm:t>
        <a:bodyPr/>
        <a:lstStyle/>
        <a:p>
          <a:endParaRPr lang="nb-NO"/>
        </a:p>
      </dgm:t>
    </dgm:pt>
    <dgm:pt modelId="{B5134027-747F-40E5-AEE5-D708E6701158}">
      <dgm:prSet phldrT="[Tekst]"/>
      <dgm:spPr/>
      <dgm:t>
        <a:bodyPr/>
        <a:lstStyle/>
        <a:p>
          <a:r>
            <a:rPr lang="nb-NO" dirty="0" smtClean="0"/>
            <a:t>1. Et aldersvennlig Norge</a:t>
          </a:r>
          <a:endParaRPr lang="nb-NO" dirty="0"/>
        </a:p>
      </dgm:t>
    </dgm:pt>
    <dgm:pt modelId="{4C3BD0E6-3B0E-40D6-8832-2DF720AF37FF}" type="parTrans" cxnId="{F876DAB4-58A0-4FD2-9C80-AC642994FD35}">
      <dgm:prSet/>
      <dgm:spPr/>
      <dgm:t>
        <a:bodyPr/>
        <a:lstStyle/>
        <a:p>
          <a:endParaRPr lang="nb-NO"/>
        </a:p>
      </dgm:t>
    </dgm:pt>
    <dgm:pt modelId="{43961F74-334D-4286-98E7-D71D6E9FCB73}" type="sibTrans" cxnId="{F876DAB4-58A0-4FD2-9C80-AC642994FD35}">
      <dgm:prSet/>
      <dgm:spPr/>
      <dgm:t>
        <a:bodyPr/>
        <a:lstStyle/>
        <a:p>
          <a:endParaRPr lang="nb-NO"/>
        </a:p>
      </dgm:t>
    </dgm:pt>
    <dgm:pt modelId="{01067FD7-C6B3-4D90-9193-EBCD5AFB4557}">
      <dgm:prSet phldrT="[Tekst]"/>
      <dgm:spPr/>
      <dgm:t>
        <a:bodyPr/>
        <a:lstStyle/>
        <a:p>
          <a:r>
            <a:rPr lang="nb-NO" dirty="0" smtClean="0"/>
            <a:t>2. Aktivitet og fellesskap</a:t>
          </a:r>
          <a:endParaRPr lang="nb-NO" dirty="0"/>
        </a:p>
      </dgm:t>
    </dgm:pt>
    <dgm:pt modelId="{E138FB5E-8830-464A-B0E6-C7BE73D0BF8E}" type="parTrans" cxnId="{D56282CC-789D-48DB-817C-AC1C34F987E0}">
      <dgm:prSet/>
      <dgm:spPr/>
      <dgm:t>
        <a:bodyPr/>
        <a:lstStyle/>
        <a:p>
          <a:endParaRPr lang="nb-NO"/>
        </a:p>
      </dgm:t>
    </dgm:pt>
    <dgm:pt modelId="{59FE3991-B6DC-45A6-A363-8DB4ABBE9FD0}" type="sibTrans" cxnId="{D56282CC-789D-48DB-817C-AC1C34F987E0}">
      <dgm:prSet/>
      <dgm:spPr/>
      <dgm:t>
        <a:bodyPr/>
        <a:lstStyle/>
        <a:p>
          <a:endParaRPr lang="nb-NO"/>
        </a:p>
      </dgm:t>
    </dgm:pt>
    <dgm:pt modelId="{3BDA203E-DEBD-489B-998F-86672E6AFDBE}">
      <dgm:prSet phldrT="[Tekst]"/>
      <dgm:spPr/>
      <dgm:t>
        <a:bodyPr/>
        <a:lstStyle/>
        <a:p>
          <a:r>
            <a:rPr lang="nb-NO" dirty="0" smtClean="0"/>
            <a:t>3. Mat og måltider</a:t>
          </a:r>
          <a:endParaRPr lang="nb-NO" dirty="0"/>
        </a:p>
      </dgm:t>
    </dgm:pt>
    <dgm:pt modelId="{83328758-C267-48B3-A65C-10955DA4ECC0}" type="parTrans" cxnId="{C56BA32B-448D-466F-BD08-15B32F1A4C38}">
      <dgm:prSet/>
      <dgm:spPr/>
      <dgm:t>
        <a:bodyPr/>
        <a:lstStyle/>
        <a:p>
          <a:endParaRPr lang="nb-NO"/>
        </a:p>
      </dgm:t>
    </dgm:pt>
    <dgm:pt modelId="{6730284E-6D6C-4D18-A5A4-8CBB555C4495}" type="sibTrans" cxnId="{C56BA32B-448D-466F-BD08-15B32F1A4C38}">
      <dgm:prSet/>
      <dgm:spPr/>
      <dgm:t>
        <a:bodyPr/>
        <a:lstStyle/>
        <a:p>
          <a:endParaRPr lang="nb-NO"/>
        </a:p>
      </dgm:t>
    </dgm:pt>
    <dgm:pt modelId="{E9706CF9-9704-46B1-BA89-0D99372F77D1}">
      <dgm:prSet phldrT="[Tekst]"/>
      <dgm:spPr/>
      <dgm:t>
        <a:bodyPr/>
        <a:lstStyle/>
        <a:p>
          <a:r>
            <a:rPr lang="nb-NO" dirty="0" smtClean="0"/>
            <a:t>4. Helsehjelp</a:t>
          </a:r>
          <a:endParaRPr lang="nb-NO" dirty="0"/>
        </a:p>
      </dgm:t>
    </dgm:pt>
    <dgm:pt modelId="{962799E1-F403-4852-AFA7-D3E9749D2862}" type="parTrans" cxnId="{D9992F1D-9E4A-45E3-94C8-7A336809C0F4}">
      <dgm:prSet/>
      <dgm:spPr/>
      <dgm:t>
        <a:bodyPr/>
        <a:lstStyle/>
        <a:p>
          <a:endParaRPr lang="nb-NO"/>
        </a:p>
      </dgm:t>
    </dgm:pt>
    <dgm:pt modelId="{476D3CCF-ED3F-46CF-8F28-75368DE95E60}" type="sibTrans" cxnId="{D9992F1D-9E4A-45E3-94C8-7A336809C0F4}">
      <dgm:prSet/>
      <dgm:spPr/>
      <dgm:t>
        <a:bodyPr/>
        <a:lstStyle/>
        <a:p>
          <a:endParaRPr lang="nb-NO"/>
        </a:p>
      </dgm:t>
    </dgm:pt>
    <dgm:pt modelId="{F4F7E887-35EF-4DC0-9399-519659AA1FCB}">
      <dgm:prSet/>
      <dgm:spPr/>
      <dgm:t>
        <a:bodyPr/>
        <a:lstStyle/>
        <a:p>
          <a:r>
            <a:rPr lang="nb-NO" dirty="0" smtClean="0"/>
            <a:t>5. Sammenheng i tjenestene</a:t>
          </a:r>
          <a:endParaRPr lang="nb-NO" dirty="0"/>
        </a:p>
      </dgm:t>
    </dgm:pt>
    <dgm:pt modelId="{ED98F292-768A-48AE-A06C-7EE140B31C96}" type="parTrans" cxnId="{A7F57E10-900A-40C6-925E-17E6DE38DD4B}">
      <dgm:prSet/>
      <dgm:spPr/>
      <dgm:t>
        <a:bodyPr/>
        <a:lstStyle/>
        <a:p>
          <a:endParaRPr lang="nb-NO"/>
        </a:p>
      </dgm:t>
    </dgm:pt>
    <dgm:pt modelId="{2CCDE37E-C437-4367-BFB8-FFE5536A6BA7}" type="sibTrans" cxnId="{A7F57E10-900A-40C6-925E-17E6DE38DD4B}">
      <dgm:prSet/>
      <dgm:spPr/>
      <dgm:t>
        <a:bodyPr/>
        <a:lstStyle/>
        <a:p>
          <a:endParaRPr lang="nb-NO"/>
        </a:p>
      </dgm:t>
    </dgm:pt>
    <dgm:pt modelId="{829891CC-73A6-429B-9D97-B16FE4E633A4}" type="pres">
      <dgm:prSet presAssocID="{31D07770-F276-496C-8279-5490A7DBC7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9680F6D-3F25-4CA1-BA50-0D9E5D3FF2FD}" type="pres">
      <dgm:prSet presAssocID="{F94F6389-5112-4283-B745-728BD631EEDD}" presName="centerShape" presStyleLbl="node0" presStyleIdx="0" presStyleCnt="1" custScaleX="221256" custScaleY="154879"/>
      <dgm:spPr/>
      <dgm:t>
        <a:bodyPr/>
        <a:lstStyle/>
        <a:p>
          <a:endParaRPr lang="nb-NO"/>
        </a:p>
      </dgm:t>
    </dgm:pt>
    <dgm:pt modelId="{877B08CC-184E-4DC5-8213-0F2CA9367BEB}" type="pres">
      <dgm:prSet presAssocID="{4C3BD0E6-3B0E-40D6-8832-2DF720AF37FF}" presName="Name9" presStyleLbl="parChTrans1D2" presStyleIdx="0" presStyleCnt="5"/>
      <dgm:spPr/>
      <dgm:t>
        <a:bodyPr/>
        <a:lstStyle/>
        <a:p>
          <a:endParaRPr lang="nb-NO"/>
        </a:p>
      </dgm:t>
    </dgm:pt>
    <dgm:pt modelId="{60040AAE-4798-454F-BEC9-ABFD33466778}" type="pres">
      <dgm:prSet presAssocID="{4C3BD0E6-3B0E-40D6-8832-2DF720AF37FF}" presName="connTx" presStyleLbl="parChTrans1D2" presStyleIdx="0" presStyleCnt="5"/>
      <dgm:spPr/>
      <dgm:t>
        <a:bodyPr/>
        <a:lstStyle/>
        <a:p>
          <a:endParaRPr lang="nb-NO"/>
        </a:p>
      </dgm:t>
    </dgm:pt>
    <dgm:pt modelId="{16E51648-1463-44B9-A183-E07B6CD45807}" type="pres">
      <dgm:prSet presAssocID="{B5134027-747F-40E5-AEE5-D708E6701158}" presName="node" presStyleLbl="node1" presStyleIdx="0" presStyleCnt="5" custScaleX="182315" custScaleY="131869" custRadScaleRad="105800" custRadScaleInc="-54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521436-EF68-4FF4-9D85-277F268B1CF0}" type="pres">
      <dgm:prSet presAssocID="{E138FB5E-8830-464A-B0E6-C7BE73D0BF8E}" presName="Name9" presStyleLbl="parChTrans1D2" presStyleIdx="1" presStyleCnt="5"/>
      <dgm:spPr/>
      <dgm:t>
        <a:bodyPr/>
        <a:lstStyle/>
        <a:p>
          <a:endParaRPr lang="nb-NO"/>
        </a:p>
      </dgm:t>
    </dgm:pt>
    <dgm:pt modelId="{3C2A6E3B-4C24-4F17-A75F-6E09677ED6FA}" type="pres">
      <dgm:prSet presAssocID="{E138FB5E-8830-464A-B0E6-C7BE73D0BF8E}" presName="connTx" presStyleLbl="parChTrans1D2" presStyleIdx="1" presStyleCnt="5"/>
      <dgm:spPr/>
      <dgm:t>
        <a:bodyPr/>
        <a:lstStyle/>
        <a:p>
          <a:endParaRPr lang="nb-NO"/>
        </a:p>
      </dgm:t>
    </dgm:pt>
    <dgm:pt modelId="{322CEBEE-E3C6-4189-8166-085211614C31}" type="pres">
      <dgm:prSet presAssocID="{01067FD7-C6B3-4D90-9193-EBCD5AFB4557}" presName="node" presStyleLbl="node1" presStyleIdx="1" presStyleCnt="5" custScaleX="182315" custScaleY="131869" custRadScaleRad="137401" custRadScaleInc="-274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3CF3A6E-0426-46E1-A37A-9AE3897D673B}" type="pres">
      <dgm:prSet presAssocID="{83328758-C267-48B3-A65C-10955DA4ECC0}" presName="Name9" presStyleLbl="parChTrans1D2" presStyleIdx="2" presStyleCnt="5"/>
      <dgm:spPr/>
      <dgm:t>
        <a:bodyPr/>
        <a:lstStyle/>
        <a:p>
          <a:endParaRPr lang="nb-NO"/>
        </a:p>
      </dgm:t>
    </dgm:pt>
    <dgm:pt modelId="{B5A2DED1-53F1-4463-859E-DDA8A00AF601}" type="pres">
      <dgm:prSet presAssocID="{83328758-C267-48B3-A65C-10955DA4ECC0}" presName="connTx" presStyleLbl="parChTrans1D2" presStyleIdx="2" presStyleCnt="5"/>
      <dgm:spPr/>
      <dgm:t>
        <a:bodyPr/>
        <a:lstStyle/>
        <a:p>
          <a:endParaRPr lang="nb-NO"/>
        </a:p>
      </dgm:t>
    </dgm:pt>
    <dgm:pt modelId="{8D750445-EC90-42B9-A720-9A4882E7E3BB}" type="pres">
      <dgm:prSet presAssocID="{3BDA203E-DEBD-489B-998F-86672E6AFDBE}" presName="node" presStyleLbl="node1" presStyleIdx="2" presStyleCnt="5" custScaleX="182315" custScaleY="131869" custRadScaleRad="132636" custRadScaleInc="-6322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FC547EE-8649-4A41-9BF0-4871A563C64F}" type="pres">
      <dgm:prSet presAssocID="{962799E1-F403-4852-AFA7-D3E9749D2862}" presName="Name9" presStyleLbl="parChTrans1D2" presStyleIdx="3" presStyleCnt="5"/>
      <dgm:spPr/>
      <dgm:t>
        <a:bodyPr/>
        <a:lstStyle/>
        <a:p>
          <a:endParaRPr lang="nb-NO"/>
        </a:p>
      </dgm:t>
    </dgm:pt>
    <dgm:pt modelId="{42E50E63-62D1-43A6-9E66-A73E65A21FF6}" type="pres">
      <dgm:prSet presAssocID="{962799E1-F403-4852-AFA7-D3E9749D2862}" presName="connTx" presStyleLbl="parChTrans1D2" presStyleIdx="3" presStyleCnt="5"/>
      <dgm:spPr/>
      <dgm:t>
        <a:bodyPr/>
        <a:lstStyle/>
        <a:p>
          <a:endParaRPr lang="nb-NO"/>
        </a:p>
      </dgm:t>
    </dgm:pt>
    <dgm:pt modelId="{0D26F18D-6F0B-46CA-9ADE-0C23331A8806}" type="pres">
      <dgm:prSet presAssocID="{E9706CF9-9704-46B1-BA89-0D99372F77D1}" presName="node" presStyleLbl="node1" presStyleIdx="3" presStyleCnt="5" custScaleX="182211" custScaleY="131806" custRadScaleRad="129075" custRadScaleInc="6051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37DDCD-635C-499D-B0F4-FD49933F007F}" type="pres">
      <dgm:prSet presAssocID="{ED98F292-768A-48AE-A06C-7EE140B31C96}" presName="Name9" presStyleLbl="parChTrans1D2" presStyleIdx="4" presStyleCnt="5"/>
      <dgm:spPr/>
      <dgm:t>
        <a:bodyPr/>
        <a:lstStyle/>
        <a:p>
          <a:endParaRPr lang="nb-NO"/>
        </a:p>
      </dgm:t>
    </dgm:pt>
    <dgm:pt modelId="{25AD234F-FAE3-49C8-BE7B-98AF857932EF}" type="pres">
      <dgm:prSet presAssocID="{ED98F292-768A-48AE-A06C-7EE140B31C96}" presName="connTx" presStyleLbl="parChTrans1D2" presStyleIdx="4" presStyleCnt="5"/>
      <dgm:spPr/>
      <dgm:t>
        <a:bodyPr/>
        <a:lstStyle/>
        <a:p>
          <a:endParaRPr lang="nb-NO"/>
        </a:p>
      </dgm:t>
    </dgm:pt>
    <dgm:pt modelId="{BF34F07D-5DAA-40C9-A0DC-106396511C1E}" type="pres">
      <dgm:prSet presAssocID="{F4F7E887-35EF-4DC0-9399-519659AA1FCB}" presName="node" presStyleLbl="node1" presStyleIdx="4" presStyleCnt="5" custScaleX="182315" custScaleY="131869" custRadScaleRad="138344" custRadScaleInc="164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6EDA7A6-B527-41E8-94C9-4CCDFDDF2CD4}" type="presOf" srcId="{4C3BD0E6-3B0E-40D6-8832-2DF720AF37FF}" destId="{60040AAE-4798-454F-BEC9-ABFD33466778}" srcOrd="1" destOrd="0" presId="urn:microsoft.com/office/officeart/2005/8/layout/radial1"/>
    <dgm:cxn modelId="{0962C837-DE6D-4C63-8BFB-67A140D3186B}" type="presOf" srcId="{E138FB5E-8830-464A-B0E6-C7BE73D0BF8E}" destId="{31521436-EF68-4FF4-9D85-277F268B1CF0}" srcOrd="0" destOrd="0" presId="urn:microsoft.com/office/officeart/2005/8/layout/radial1"/>
    <dgm:cxn modelId="{4CE78C63-F37D-436E-9AA9-669EFDD7B3BA}" type="presOf" srcId="{E9706CF9-9704-46B1-BA89-0D99372F77D1}" destId="{0D26F18D-6F0B-46CA-9ADE-0C23331A8806}" srcOrd="0" destOrd="0" presId="urn:microsoft.com/office/officeart/2005/8/layout/radial1"/>
    <dgm:cxn modelId="{9CC0F56F-4B5B-40EA-A589-A20520FC4401}" type="presOf" srcId="{83328758-C267-48B3-A65C-10955DA4ECC0}" destId="{B5A2DED1-53F1-4463-859E-DDA8A00AF601}" srcOrd="1" destOrd="0" presId="urn:microsoft.com/office/officeart/2005/8/layout/radial1"/>
    <dgm:cxn modelId="{4697774F-463D-4DD6-A2CA-617C1EB25503}" type="presOf" srcId="{31D07770-F276-496C-8279-5490A7DBC795}" destId="{829891CC-73A6-429B-9D97-B16FE4E633A4}" srcOrd="0" destOrd="0" presId="urn:microsoft.com/office/officeart/2005/8/layout/radial1"/>
    <dgm:cxn modelId="{C625F56C-4C91-4759-AFF2-D40A7257957E}" type="presOf" srcId="{962799E1-F403-4852-AFA7-D3E9749D2862}" destId="{8FC547EE-8649-4A41-9BF0-4871A563C64F}" srcOrd="0" destOrd="0" presId="urn:microsoft.com/office/officeart/2005/8/layout/radial1"/>
    <dgm:cxn modelId="{D9992F1D-9E4A-45E3-94C8-7A336809C0F4}" srcId="{F94F6389-5112-4283-B745-728BD631EEDD}" destId="{E9706CF9-9704-46B1-BA89-0D99372F77D1}" srcOrd="3" destOrd="0" parTransId="{962799E1-F403-4852-AFA7-D3E9749D2862}" sibTransId="{476D3CCF-ED3F-46CF-8F28-75368DE95E60}"/>
    <dgm:cxn modelId="{9F51A7B2-2A45-47F7-9FE6-E5427FD6A662}" type="presOf" srcId="{E138FB5E-8830-464A-B0E6-C7BE73D0BF8E}" destId="{3C2A6E3B-4C24-4F17-A75F-6E09677ED6FA}" srcOrd="1" destOrd="0" presId="urn:microsoft.com/office/officeart/2005/8/layout/radial1"/>
    <dgm:cxn modelId="{444ED408-FC49-426A-A58D-8349E83DB3C4}" type="presOf" srcId="{962799E1-F403-4852-AFA7-D3E9749D2862}" destId="{42E50E63-62D1-43A6-9E66-A73E65A21FF6}" srcOrd="1" destOrd="0" presId="urn:microsoft.com/office/officeart/2005/8/layout/radial1"/>
    <dgm:cxn modelId="{A7F57E10-900A-40C6-925E-17E6DE38DD4B}" srcId="{F94F6389-5112-4283-B745-728BD631EEDD}" destId="{F4F7E887-35EF-4DC0-9399-519659AA1FCB}" srcOrd="4" destOrd="0" parTransId="{ED98F292-768A-48AE-A06C-7EE140B31C96}" sibTransId="{2CCDE37E-C437-4367-BFB8-FFE5536A6BA7}"/>
    <dgm:cxn modelId="{6394F8A7-8333-455D-BC17-6D0C55D5FA61}" type="presOf" srcId="{4C3BD0E6-3B0E-40D6-8832-2DF720AF37FF}" destId="{877B08CC-184E-4DC5-8213-0F2CA9367BEB}" srcOrd="0" destOrd="0" presId="urn:microsoft.com/office/officeart/2005/8/layout/radial1"/>
    <dgm:cxn modelId="{E3B9AF20-8548-4131-A209-3CB2F709478E}" srcId="{31D07770-F276-496C-8279-5490A7DBC795}" destId="{F94F6389-5112-4283-B745-728BD631EEDD}" srcOrd="0" destOrd="0" parTransId="{6E039A1A-1835-4A9C-9751-9369AE5613C4}" sibTransId="{6728845A-5AC5-4BF7-A56C-1462E89CAFEF}"/>
    <dgm:cxn modelId="{788952FE-39C7-4624-8F13-DDB64A8F6DE7}" type="presOf" srcId="{83328758-C267-48B3-A65C-10955DA4ECC0}" destId="{03CF3A6E-0426-46E1-A37A-9AE3897D673B}" srcOrd="0" destOrd="0" presId="urn:microsoft.com/office/officeart/2005/8/layout/radial1"/>
    <dgm:cxn modelId="{7F0C3DDC-3824-4F28-8269-33EEEDC5C128}" type="presOf" srcId="{01067FD7-C6B3-4D90-9193-EBCD5AFB4557}" destId="{322CEBEE-E3C6-4189-8166-085211614C31}" srcOrd="0" destOrd="0" presId="urn:microsoft.com/office/officeart/2005/8/layout/radial1"/>
    <dgm:cxn modelId="{C56BA32B-448D-466F-BD08-15B32F1A4C38}" srcId="{F94F6389-5112-4283-B745-728BD631EEDD}" destId="{3BDA203E-DEBD-489B-998F-86672E6AFDBE}" srcOrd="2" destOrd="0" parTransId="{83328758-C267-48B3-A65C-10955DA4ECC0}" sibTransId="{6730284E-6D6C-4D18-A5A4-8CBB555C4495}"/>
    <dgm:cxn modelId="{70080B73-A0D4-4FD8-82DF-4A9222365EEB}" type="presOf" srcId="{ED98F292-768A-48AE-A06C-7EE140B31C96}" destId="{25AD234F-FAE3-49C8-BE7B-98AF857932EF}" srcOrd="1" destOrd="0" presId="urn:microsoft.com/office/officeart/2005/8/layout/radial1"/>
    <dgm:cxn modelId="{AF14D15C-FCB0-462B-BD44-CE88ACABA5E7}" type="presOf" srcId="{ED98F292-768A-48AE-A06C-7EE140B31C96}" destId="{6437DDCD-635C-499D-B0F4-FD49933F007F}" srcOrd="0" destOrd="0" presId="urn:microsoft.com/office/officeart/2005/8/layout/radial1"/>
    <dgm:cxn modelId="{DE88EE72-94B3-44BA-BDB1-44A1CFBCCA9B}" type="presOf" srcId="{3BDA203E-DEBD-489B-998F-86672E6AFDBE}" destId="{8D750445-EC90-42B9-A720-9A4882E7E3BB}" srcOrd="0" destOrd="0" presId="urn:microsoft.com/office/officeart/2005/8/layout/radial1"/>
    <dgm:cxn modelId="{8FDC81E0-0DA6-475C-86E0-E81D0B9D9528}" type="presOf" srcId="{F4F7E887-35EF-4DC0-9399-519659AA1FCB}" destId="{BF34F07D-5DAA-40C9-A0DC-106396511C1E}" srcOrd="0" destOrd="0" presId="urn:microsoft.com/office/officeart/2005/8/layout/radial1"/>
    <dgm:cxn modelId="{E5CB8C0E-941A-476C-99F2-F70189138CEC}" type="presOf" srcId="{F94F6389-5112-4283-B745-728BD631EEDD}" destId="{F9680F6D-3F25-4CA1-BA50-0D9E5D3FF2FD}" srcOrd="0" destOrd="0" presId="urn:microsoft.com/office/officeart/2005/8/layout/radial1"/>
    <dgm:cxn modelId="{D56282CC-789D-48DB-817C-AC1C34F987E0}" srcId="{F94F6389-5112-4283-B745-728BD631EEDD}" destId="{01067FD7-C6B3-4D90-9193-EBCD5AFB4557}" srcOrd="1" destOrd="0" parTransId="{E138FB5E-8830-464A-B0E6-C7BE73D0BF8E}" sibTransId="{59FE3991-B6DC-45A6-A363-8DB4ABBE9FD0}"/>
    <dgm:cxn modelId="{F876DAB4-58A0-4FD2-9C80-AC642994FD35}" srcId="{F94F6389-5112-4283-B745-728BD631EEDD}" destId="{B5134027-747F-40E5-AEE5-D708E6701158}" srcOrd="0" destOrd="0" parTransId="{4C3BD0E6-3B0E-40D6-8832-2DF720AF37FF}" sibTransId="{43961F74-334D-4286-98E7-D71D6E9FCB73}"/>
    <dgm:cxn modelId="{FCF3E6E6-4A1B-42A4-80E0-507C0F8699B3}" type="presOf" srcId="{B5134027-747F-40E5-AEE5-D708E6701158}" destId="{16E51648-1463-44B9-A183-E07B6CD45807}" srcOrd="0" destOrd="0" presId="urn:microsoft.com/office/officeart/2005/8/layout/radial1"/>
    <dgm:cxn modelId="{5DEA3A2D-EBD2-4100-BA33-42C2B5387BBF}" type="presParOf" srcId="{829891CC-73A6-429B-9D97-B16FE4E633A4}" destId="{F9680F6D-3F25-4CA1-BA50-0D9E5D3FF2FD}" srcOrd="0" destOrd="0" presId="urn:microsoft.com/office/officeart/2005/8/layout/radial1"/>
    <dgm:cxn modelId="{7592B531-7A06-4D3B-B459-DA42AEC814B7}" type="presParOf" srcId="{829891CC-73A6-429B-9D97-B16FE4E633A4}" destId="{877B08CC-184E-4DC5-8213-0F2CA9367BEB}" srcOrd="1" destOrd="0" presId="urn:microsoft.com/office/officeart/2005/8/layout/radial1"/>
    <dgm:cxn modelId="{8B7F20B1-19BE-4729-9EA8-AF4F8D73FC32}" type="presParOf" srcId="{877B08CC-184E-4DC5-8213-0F2CA9367BEB}" destId="{60040AAE-4798-454F-BEC9-ABFD33466778}" srcOrd="0" destOrd="0" presId="urn:microsoft.com/office/officeart/2005/8/layout/radial1"/>
    <dgm:cxn modelId="{51C968F3-146C-4552-8F68-BBEDB3A45DFB}" type="presParOf" srcId="{829891CC-73A6-429B-9D97-B16FE4E633A4}" destId="{16E51648-1463-44B9-A183-E07B6CD45807}" srcOrd="2" destOrd="0" presId="urn:microsoft.com/office/officeart/2005/8/layout/radial1"/>
    <dgm:cxn modelId="{81F6660E-9331-4AEF-82EF-4F442D7B7675}" type="presParOf" srcId="{829891CC-73A6-429B-9D97-B16FE4E633A4}" destId="{31521436-EF68-4FF4-9D85-277F268B1CF0}" srcOrd="3" destOrd="0" presId="urn:microsoft.com/office/officeart/2005/8/layout/radial1"/>
    <dgm:cxn modelId="{2E962415-EB70-4F09-BAB9-88008EF34E17}" type="presParOf" srcId="{31521436-EF68-4FF4-9D85-277F268B1CF0}" destId="{3C2A6E3B-4C24-4F17-A75F-6E09677ED6FA}" srcOrd="0" destOrd="0" presId="urn:microsoft.com/office/officeart/2005/8/layout/radial1"/>
    <dgm:cxn modelId="{81603D03-A91D-44D7-A30C-D40CB6CD7E39}" type="presParOf" srcId="{829891CC-73A6-429B-9D97-B16FE4E633A4}" destId="{322CEBEE-E3C6-4189-8166-085211614C31}" srcOrd="4" destOrd="0" presId="urn:microsoft.com/office/officeart/2005/8/layout/radial1"/>
    <dgm:cxn modelId="{2938AEE6-B49E-4632-9577-8C74A73EFE86}" type="presParOf" srcId="{829891CC-73A6-429B-9D97-B16FE4E633A4}" destId="{03CF3A6E-0426-46E1-A37A-9AE3897D673B}" srcOrd="5" destOrd="0" presId="urn:microsoft.com/office/officeart/2005/8/layout/radial1"/>
    <dgm:cxn modelId="{4878E74A-9E6D-466E-9A45-30A9CA040C12}" type="presParOf" srcId="{03CF3A6E-0426-46E1-A37A-9AE3897D673B}" destId="{B5A2DED1-53F1-4463-859E-DDA8A00AF601}" srcOrd="0" destOrd="0" presId="urn:microsoft.com/office/officeart/2005/8/layout/radial1"/>
    <dgm:cxn modelId="{702AC1CC-C9BD-4368-8C2B-5779BE88A99E}" type="presParOf" srcId="{829891CC-73A6-429B-9D97-B16FE4E633A4}" destId="{8D750445-EC90-42B9-A720-9A4882E7E3BB}" srcOrd="6" destOrd="0" presId="urn:microsoft.com/office/officeart/2005/8/layout/radial1"/>
    <dgm:cxn modelId="{61529D46-28DF-49D9-A656-7771B4A7F832}" type="presParOf" srcId="{829891CC-73A6-429B-9D97-B16FE4E633A4}" destId="{8FC547EE-8649-4A41-9BF0-4871A563C64F}" srcOrd="7" destOrd="0" presId="urn:microsoft.com/office/officeart/2005/8/layout/radial1"/>
    <dgm:cxn modelId="{8A3B9138-34FA-49CA-9C55-1A18732FFCBB}" type="presParOf" srcId="{8FC547EE-8649-4A41-9BF0-4871A563C64F}" destId="{42E50E63-62D1-43A6-9E66-A73E65A21FF6}" srcOrd="0" destOrd="0" presId="urn:microsoft.com/office/officeart/2005/8/layout/radial1"/>
    <dgm:cxn modelId="{35763C49-4D61-4CE2-855E-D221F820BAD0}" type="presParOf" srcId="{829891CC-73A6-429B-9D97-B16FE4E633A4}" destId="{0D26F18D-6F0B-46CA-9ADE-0C23331A8806}" srcOrd="8" destOrd="0" presId="urn:microsoft.com/office/officeart/2005/8/layout/radial1"/>
    <dgm:cxn modelId="{C651CB02-65DB-4999-AFFB-6EA3D55A6175}" type="presParOf" srcId="{829891CC-73A6-429B-9D97-B16FE4E633A4}" destId="{6437DDCD-635C-499D-B0F4-FD49933F007F}" srcOrd="9" destOrd="0" presId="urn:microsoft.com/office/officeart/2005/8/layout/radial1"/>
    <dgm:cxn modelId="{DEEDF399-CA99-4B90-8FE0-D83032393763}" type="presParOf" srcId="{6437DDCD-635C-499D-B0F4-FD49933F007F}" destId="{25AD234F-FAE3-49C8-BE7B-98AF857932EF}" srcOrd="0" destOrd="0" presId="urn:microsoft.com/office/officeart/2005/8/layout/radial1"/>
    <dgm:cxn modelId="{809C8928-0052-4CE4-AAAE-7B98FDF96CF7}" type="presParOf" srcId="{829891CC-73A6-429B-9D97-B16FE4E633A4}" destId="{BF34F07D-5DAA-40C9-A0DC-106396511C1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FE471-A96B-49FD-A0CE-5F66DC75B441}">
      <dsp:nvSpPr>
        <dsp:cNvPr id="0" name=""/>
        <dsp:cNvSpPr/>
      </dsp:nvSpPr>
      <dsp:spPr>
        <a:xfrm>
          <a:off x="1962563" y="1109234"/>
          <a:ext cx="2763356" cy="27633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 dirty="0" smtClean="0"/>
            <a:t>Helse i eldre år</a:t>
          </a:r>
          <a:endParaRPr lang="nb-NO" sz="3600" kern="1200" dirty="0"/>
        </a:p>
      </dsp:txBody>
      <dsp:txXfrm>
        <a:off x="2367247" y="1513918"/>
        <a:ext cx="1953988" cy="1953988"/>
      </dsp:txXfrm>
    </dsp:sp>
    <dsp:sp modelId="{D6BA7772-B335-4504-A910-7E592ED6FDEC}">
      <dsp:nvSpPr>
        <dsp:cNvPr id="0" name=""/>
        <dsp:cNvSpPr/>
      </dsp:nvSpPr>
      <dsp:spPr>
        <a:xfrm>
          <a:off x="1933292" y="493"/>
          <a:ext cx="2821898" cy="1381678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/>
            <a:t>Høy kognitiv aktivitet</a:t>
          </a:r>
          <a:endParaRPr lang="nb-NO" sz="3000" kern="1200" dirty="0"/>
        </a:p>
      </dsp:txBody>
      <dsp:txXfrm>
        <a:off x="2346549" y="202835"/>
        <a:ext cx="1995384" cy="976994"/>
      </dsp:txXfrm>
    </dsp:sp>
    <dsp:sp modelId="{4560E7C7-CC48-40D9-949D-F5FD76E73532}">
      <dsp:nvSpPr>
        <dsp:cNvPr id="0" name=""/>
        <dsp:cNvSpPr/>
      </dsp:nvSpPr>
      <dsp:spPr>
        <a:xfrm>
          <a:off x="4369114" y="1774770"/>
          <a:ext cx="2446192" cy="1561987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/>
            <a:t>Høy fysisk aktivitet</a:t>
          </a:r>
          <a:endParaRPr lang="nb-NO" sz="3000" kern="1200" dirty="0"/>
        </a:p>
      </dsp:txBody>
      <dsp:txXfrm>
        <a:off x="4727351" y="2003518"/>
        <a:ext cx="1729718" cy="1104491"/>
      </dsp:txXfrm>
    </dsp:sp>
    <dsp:sp modelId="{806360C9-88F9-4AB1-951D-D16B8248F418}">
      <dsp:nvSpPr>
        <dsp:cNvPr id="0" name=""/>
        <dsp:cNvSpPr/>
      </dsp:nvSpPr>
      <dsp:spPr>
        <a:xfrm>
          <a:off x="1933292" y="3599654"/>
          <a:ext cx="2821898" cy="1381678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/>
            <a:t>Aktivt sosialt liv</a:t>
          </a:r>
          <a:endParaRPr lang="nb-NO" sz="3000" kern="1200" dirty="0"/>
        </a:p>
      </dsp:txBody>
      <dsp:txXfrm>
        <a:off x="2346549" y="3801996"/>
        <a:ext cx="1995384" cy="976994"/>
      </dsp:txXfrm>
    </dsp:sp>
    <dsp:sp modelId="{5C4C6FD9-C174-4F8B-A591-0B72B5623F7C}">
      <dsp:nvSpPr>
        <dsp:cNvPr id="0" name=""/>
        <dsp:cNvSpPr/>
      </dsp:nvSpPr>
      <dsp:spPr>
        <a:xfrm>
          <a:off x="0" y="1852853"/>
          <a:ext cx="2192543" cy="151675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 smtClean="0"/>
            <a:t>Godt kosthold</a:t>
          </a:r>
          <a:endParaRPr lang="nb-NO" sz="3000" kern="1200" dirty="0"/>
        </a:p>
      </dsp:txBody>
      <dsp:txXfrm>
        <a:off x="321090" y="2074976"/>
        <a:ext cx="1550363" cy="1072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80F6D-3F25-4CA1-BA50-0D9E5D3FF2FD}">
      <dsp:nvSpPr>
        <dsp:cNvPr id="0" name=""/>
        <dsp:cNvSpPr/>
      </dsp:nvSpPr>
      <dsp:spPr>
        <a:xfrm>
          <a:off x="4716529" y="1748577"/>
          <a:ext cx="3763958" cy="26347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700" kern="1200" dirty="0" smtClean="0"/>
            <a:t>LEVE HELE LIVET</a:t>
          </a:r>
          <a:endParaRPr lang="nb-NO" sz="4700" kern="1200" dirty="0"/>
        </a:p>
      </dsp:txBody>
      <dsp:txXfrm>
        <a:off x="5267748" y="2134430"/>
        <a:ext cx="2661520" cy="1863061"/>
      </dsp:txXfrm>
    </dsp:sp>
    <dsp:sp modelId="{877B08CC-184E-4DC5-8213-0F2CA9367BEB}">
      <dsp:nvSpPr>
        <dsp:cNvPr id="0" name=""/>
        <dsp:cNvSpPr/>
      </dsp:nvSpPr>
      <dsp:spPr>
        <a:xfrm rot="5276215">
          <a:off x="6442386" y="1850061"/>
          <a:ext cx="225478" cy="23203"/>
        </a:xfrm>
        <a:custGeom>
          <a:avLst/>
          <a:gdLst/>
          <a:ahLst/>
          <a:cxnLst/>
          <a:rect l="0" t="0" r="0" b="0"/>
          <a:pathLst>
            <a:path>
              <a:moveTo>
                <a:pt x="0" y="11601"/>
              </a:moveTo>
              <a:lnTo>
                <a:pt x="225478" y="11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6549488" y="1856025"/>
        <a:ext cx="11273" cy="11273"/>
      </dsp:txXfrm>
    </dsp:sp>
    <dsp:sp modelId="{16E51648-1463-44B9-A183-E07B6CD45807}">
      <dsp:nvSpPr>
        <dsp:cNvPr id="0" name=""/>
        <dsp:cNvSpPr/>
      </dsp:nvSpPr>
      <dsp:spPr>
        <a:xfrm>
          <a:off x="4968041" y="-268616"/>
          <a:ext cx="3101502" cy="22433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1. Et aldersvennlig Norge</a:t>
          </a:r>
          <a:endParaRPr lang="nb-NO" sz="2600" kern="1200" dirty="0"/>
        </a:p>
      </dsp:txBody>
      <dsp:txXfrm>
        <a:off x="5422245" y="59911"/>
        <a:ext cx="2193094" cy="1586272"/>
      </dsp:txXfrm>
    </dsp:sp>
    <dsp:sp modelId="{31521436-EF68-4FF4-9D85-277F268B1CF0}">
      <dsp:nvSpPr>
        <dsp:cNvPr id="0" name=""/>
        <dsp:cNvSpPr/>
      </dsp:nvSpPr>
      <dsp:spPr>
        <a:xfrm rot="9660643">
          <a:off x="8067097" y="2510019"/>
          <a:ext cx="226505" cy="23203"/>
        </a:xfrm>
        <a:custGeom>
          <a:avLst/>
          <a:gdLst/>
          <a:ahLst/>
          <a:cxnLst/>
          <a:rect l="0" t="0" r="0" b="0"/>
          <a:pathLst>
            <a:path>
              <a:moveTo>
                <a:pt x="0" y="11601"/>
              </a:moveTo>
              <a:lnTo>
                <a:pt x="226505" y="11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 rot="10800000">
        <a:off x="8174687" y="2515958"/>
        <a:ext cx="11325" cy="11325"/>
      </dsp:txXfrm>
    </dsp:sp>
    <dsp:sp modelId="{322CEBEE-E3C6-4189-8166-085211614C31}">
      <dsp:nvSpPr>
        <dsp:cNvPr id="0" name=""/>
        <dsp:cNvSpPr/>
      </dsp:nvSpPr>
      <dsp:spPr>
        <a:xfrm>
          <a:off x="7922855" y="954924"/>
          <a:ext cx="3101502" cy="2243326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2. Aktivitet og fellesskap</a:t>
          </a:r>
          <a:endParaRPr lang="nb-NO" sz="2500" kern="1200" dirty="0"/>
        </a:p>
      </dsp:txBody>
      <dsp:txXfrm>
        <a:off x="8377059" y="1283451"/>
        <a:ext cx="2193094" cy="1586272"/>
      </dsp:txXfrm>
    </dsp:sp>
    <dsp:sp modelId="{03CF3A6E-0426-46E1-A37A-9AE3897D673B}">
      <dsp:nvSpPr>
        <dsp:cNvPr id="0" name=""/>
        <dsp:cNvSpPr/>
      </dsp:nvSpPr>
      <dsp:spPr>
        <a:xfrm rot="12674297">
          <a:off x="7911269" y="3886418"/>
          <a:ext cx="118125" cy="23203"/>
        </a:xfrm>
        <a:custGeom>
          <a:avLst/>
          <a:gdLst/>
          <a:ahLst/>
          <a:cxnLst/>
          <a:rect l="0" t="0" r="0" b="0"/>
          <a:pathLst>
            <a:path>
              <a:moveTo>
                <a:pt x="0" y="11601"/>
              </a:moveTo>
              <a:lnTo>
                <a:pt x="118125" y="11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 rot="10800000">
        <a:off x="7967378" y="3895067"/>
        <a:ext cx="5906" cy="5906"/>
      </dsp:txXfrm>
    </dsp:sp>
    <dsp:sp modelId="{8D750445-EC90-42B9-A720-9A4882E7E3BB}">
      <dsp:nvSpPr>
        <dsp:cNvPr id="0" name=""/>
        <dsp:cNvSpPr/>
      </dsp:nvSpPr>
      <dsp:spPr>
        <a:xfrm>
          <a:off x="7557339" y="3466447"/>
          <a:ext cx="3101502" cy="224332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3. Mat og måltider</a:t>
          </a:r>
          <a:endParaRPr lang="nb-NO" sz="2500" kern="1200" dirty="0"/>
        </a:p>
      </dsp:txBody>
      <dsp:txXfrm>
        <a:off x="8011543" y="3794974"/>
        <a:ext cx="2193094" cy="1586272"/>
      </dsp:txXfrm>
    </dsp:sp>
    <dsp:sp modelId="{8FC547EE-8649-4A41-9BF0-4871A563C64F}">
      <dsp:nvSpPr>
        <dsp:cNvPr id="0" name=""/>
        <dsp:cNvSpPr/>
      </dsp:nvSpPr>
      <dsp:spPr>
        <a:xfrm rot="19667102">
          <a:off x="5186019" y="3888198"/>
          <a:ext cx="178283" cy="23203"/>
        </a:xfrm>
        <a:custGeom>
          <a:avLst/>
          <a:gdLst/>
          <a:ahLst/>
          <a:cxnLst/>
          <a:rect l="0" t="0" r="0" b="0"/>
          <a:pathLst>
            <a:path>
              <a:moveTo>
                <a:pt x="0" y="11601"/>
              </a:moveTo>
              <a:lnTo>
                <a:pt x="178283" y="11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5270704" y="3895343"/>
        <a:ext cx="8914" cy="8914"/>
      </dsp:txXfrm>
    </dsp:sp>
    <dsp:sp modelId="{0D26F18D-6F0B-46CA-9ADE-0C23331A8806}">
      <dsp:nvSpPr>
        <dsp:cNvPr id="0" name=""/>
        <dsp:cNvSpPr/>
      </dsp:nvSpPr>
      <dsp:spPr>
        <a:xfrm>
          <a:off x="2632040" y="3467530"/>
          <a:ext cx="3099733" cy="2242254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4. Helsehjelp</a:t>
          </a:r>
          <a:endParaRPr lang="nb-NO" sz="2400" kern="1200" dirty="0"/>
        </a:p>
      </dsp:txBody>
      <dsp:txXfrm>
        <a:off x="3085985" y="3795900"/>
        <a:ext cx="2191843" cy="1585514"/>
      </dsp:txXfrm>
    </dsp:sp>
    <dsp:sp modelId="{6437DDCD-635C-499D-B0F4-FD49933F007F}">
      <dsp:nvSpPr>
        <dsp:cNvPr id="0" name=""/>
        <dsp:cNvSpPr/>
      </dsp:nvSpPr>
      <dsp:spPr>
        <a:xfrm rot="1115532">
          <a:off x="4896699" y="2517518"/>
          <a:ext cx="211795" cy="23203"/>
        </a:xfrm>
        <a:custGeom>
          <a:avLst/>
          <a:gdLst/>
          <a:ahLst/>
          <a:cxnLst/>
          <a:rect l="0" t="0" r="0" b="0"/>
          <a:pathLst>
            <a:path>
              <a:moveTo>
                <a:pt x="0" y="11601"/>
              </a:moveTo>
              <a:lnTo>
                <a:pt x="211795" y="11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997302" y="2523825"/>
        <a:ext cx="10589" cy="10589"/>
      </dsp:txXfrm>
    </dsp:sp>
    <dsp:sp modelId="{BF34F07D-5DAA-40C9-A0DC-106396511C1E}">
      <dsp:nvSpPr>
        <dsp:cNvPr id="0" name=""/>
        <dsp:cNvSpPr/>
      </dsp:nvSpPr>
      <dsp:spPr>
        <a:xfrm>
          <a:off x="2146092" y="968220"/>
          <a:ext cx="3101502" cy="224332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5. Sammenheng i tjenestene</a:t>
          </a:r>
          <a:endParaRPr lang="nb-NO" sz="2400" kern="1200" dirty="0"/>
        </a:p>
      </dsp:txBody>
      <dsp:txXfrm>
        <a:off x="2600296" y="1296747"/>
        <a:ext cx="2193094" cy="158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11.02.2020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11.02.2020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Hva handler presentasjonen om?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Hvem holder presentasjonen?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Leve hele livet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spesialisthelsetjenester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24" y="1618373"/>
            <a:ext cx="6248400" cy="36385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866021" y="1563604"/>
            <a:ext cx="46682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Det er en betydelig økning i poliklinisk behandling i alle aldersgrupper. Samtidig er det reduksjon i døgnopphold og antall liggedøgn.</a:t>
            </a:r>
          </a:p>
          <a:p>
            <a:endParaRPr lang="nb-NO" dirty="0"/>
          </a:p>
          <a:p>
            <a:r>
              <a:rPr lang="nb-NO" dirty="0" smtClean="0"/>
              <a:t>Utviklingen må ses i sammenheng med nye og mindre belastende behandlingsmetoder som gjøres poliklinisk, bedre logistikk i sykehusene og samhandlingens formål med å redusere liggetiden på sykehus.</a:t>
            </a:r>
          </a:p>
          <a:p>
            <a:endParaRPr lang="nb-NO" dirty="0"/>
          </a:p>
          <a:p>
            <a:r>
              <a:rPr lang="nb-NO" dirty="0" smtClean="0"/>
              <a:t>I 2016 utgjorde eldre over 80 år 4 % prosent av befolkningen, 8 % av pasientene og sto for 17 % av totalt ressursbehov i spesialisthelsetjenesten.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12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eldre øker frem til år 2050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61" y="826294"/>
            <a:ext cx="9994247" cy="55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i yrkesaktiv alder pr antall eldre reduseres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517" y="877330"/>
            <a:ext cx="8934024" cy="53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samfunn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7" y="878836"/>
            <a:ext cx="8684431" cy="5373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>
                <a:latin typeface="+mn-lt"/>
              </a:rPr>
              <a:t>Det </a:t>
            </a:r>
            <a:r>
              <a:rPr lang="nb-NO" dirty="0">
                <a:latin typeface="+mn-lt"/>
              </a:rPr>
              <a:t>handler om </a:t>
            </a:r>
            <a:r>
              <a:rPr lang="nb-NO" dirty="0" smtClean="0">
                <a:latin typeface="+mn-lt"/>
              </a:rPr>
              <a:t>å:</a:t>
            </a:r>
          </a:p>
          <a:p>
            <a:pPr marL="0" indent="0">
              <a:buNone/>
            </a:pPr>
            <a:endParaRPr lang="nb-NO" sz="12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nb-NO" dirty="0" smtClean="0">
                <a:latin typeface="+mn-lt"/>
              </a:rPr>
              <a:t>gjøre </a:t>
            </a:r>
            <a:r>
              <a:rPr lang="nb-NO" dirty="0">
                <a:latin typeface="+mn-lt"/>
              </a:rPr>
              <a:t>enkelte ting på </a:t>
            </a:r>
            <a:r>
              <a:rPr lang="nb-NO" dirty="0" smtClean="0">
                <a:latin typeface="+mn-lt"/>
              </a:rPr>
              <a:t>andre måter </a:t>
            </a:r>
            <a:r>
              <a:rPr lang="nb-NO" dirty="0">
                <a:latin typeface="+mn-lt"/>
              </a:rPr>
              <a:t>enn </a:t>
            </a:r>
            <a:r>
              <a:rPr lang="nb-NO" dirty="0" smtClean="0">
                <a:latin typeface="+mn-lt"/>
              </a:rPr>
              <a:t>før</a:t>
            </a:r>
          </a:p>
          <a:p>
            <a:pPr>
              <a:buFontTx/>
              <a:buChar char="-"/>
            </a:pPr>
            <a:r>
              <a:rPr lang="nb-NO" dirty="0" smtClean="0">
                <a:latin typeface="+mn-lt"/>
              </a:rPr>
              <a:t>skape </a:t>
            </a:r>
            <a:r>
              <a:rPr lang="nb-NO" dirty="0">
                <a:latin typeface="+mn-lt"/>
              </a:rPr>
              <a:t>forenkling, fornyelse </a:t>
            </a:r>
            <a:r>
              <a:rPr lang="nb-NO" dirty="0" smtClean="0">
                <a:latin typeface="+mn-lt"/>
              </a:rPr>
              <a:t>og forbedring </a:t>
            </a:r>
            <a:r>
              <a:rPr lang="nb-NO" dirty="0">
                <a:latin typeface="+mn-lt"/>
              </a:rPr>
              <a:t>gjennom </a:t>
            </a:r>
            <a:r>
              <a:rPr lang="nb-NO" dirty="0" smtClean="0">
                <a:latin typeface="+mn-lt"/>
              </a:rPr>
              <a:t>nytenkning</a:t>
            </a:r>
          </a:p>
          <a:p>
            <a:pPr>
              <a:buFontTx/>
              <a:buChar char="-"/>
            </a:pPr>
            <a:r>
              <a:rPr lang="nb-NO" dirty="0">
                <a:latin typeface="+mn-lt"/>
              </a:rPr>
              <a:t>s</a:t>
            </a:r>
            <a:r>
              <a:rPr lang="nb-NO" dirty="0" smtClean="0">
                <a:latin typeface="+mn-lt"/>
              </a:rPr>
              <a:t>kape nye </a:t>
            </a:r>
            <a:r>
              <a:rPr lang="nb-NO" dirty="0">
                <a:latin typeface="+mn-lt"/>
              </a:rPr>
              <a:t>arbeidsmetoder</a:t>
            </a:r>
            <a:r>
              <a:rPr lang="nb-NO" dirty="0" smtClean="0">
                <a:latin typeface="+mn-lt"/>
              </a:rPr>
              <a:t>, nye </a:t>
            </a:r>
            <a:r>
              <a:rPr lang="nb-NO" dirty="0">
                <a:latin typeface="+mn-lt"/>
              </a:rPr>
              <a:t>samarbeidsformer, ny teknologi og </a:t>
            </a:r>
            <a:r>
              <a:rPr lang="nb-NO" dirty="0" smtClean="0">
                <a:latin typeface="+mn-lt"/>
              </a:rPr>
              <a:t>nye løsninger, </a:t>
            </a:r>
          </a:p>
          <a:p>
            <a:pPr marL="0" indent="0">
              <a:buNone/>
            </a:pPr>
            <a:endParaRPr lang="nb-NO" sz="1800" dirty="0">
              <a:latin typeface="+mn-lt"/>
            </a:endParaRPr>
          </a:p>
          <a:p>
            <a:pPr marL="0" indent="0">
              <a:buNone/>
            </a:pPr>
            <a:r>
              <a:rPr lang="nb-NO" dirty="0" smtClean="0">
                <a:latin typeface="+mn-lt"/>
              </a:rPr>
              <a:t>… for at vi </a:t>
            </a:r>
            <a:r>
              <a:rPr lang="nb-NO" dirty="0">
                <a:latin typeface="+mn-lt"/>
              </a:rPr>
              <a:t>i </a:t>
            </a:r>
            <a:r>
              <a:rPr lang="nb-NO" dirty="0" smtClean="0">
                <a:latin typeface="+mn-lt"/>
              </a:rPr>
              <a:t>fellesskap kan </a:t>
            </a:r>
            <a:r>
              <a:rPr lang="nb-NO" dirty="0">
                <a:latin typeface="+mn-lt"/>
              </a:rPr>
              <a:t>skape et mer bærekraftig samfunn </a:t>
            </a:r>
            <a:r>
              <a:rPr lang="nb-NO" dirty="0" smtClean="0">
                <a:latin typeface="+mn-lt"/>
              </a:rPr>
              <a:t>i møte </a:t>
            </a:r>
            <a:r>
              <a:rPr lang="nb-NO" dirty="0">
                <a:latin typeface="+mn-lt"/>
              </a:rPr>
              <a:t>med aldringsutfordringene</a:t>
            </a:r>
            <a:r>
              <a:rPr lang="nb-NO" dirty="0" smtClean="0">
                <a:latin typeface="+mn-lt"/>
              </a:rPr>
              <a:t>.</a:t>
            </a:r>
            <a:endParaRPr lang="nb-NO" dirty="0">
              <a:latin typeface="+mn-lt"/>
            </a:endParaRPr>
          </a:p>
        </p:txBody>
      </p:sp>
      <p:pic>
        <p:nvPicPr>
          <p:cNvPr id="1026" name="Picture 2" descr="Bilderesultat for eldrebÃ¸l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9" y="1259480"/>
            <a:ext cx="4341426" cy="25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satsingsområder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Bilderesultat for leve hele li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2" y="1149088"/>
            <a:ext cx="5796434" cy="32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Satsingsområder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085411"/>
              </p:ext>
            </p:extLst>
          </p:nvPr>
        </p:nvGraphicFramePr>
        <p:xfrm>
          <a:off x="-580768" y="716906"/>
          <a:ext cx="13197017" cy="570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Et aldersvennlig samfunn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7" y="938000"/>
            <a:ext cx="11914693" cy="5671194"/>
          </a:xfrm>
        </p:spPr>
        <p:txBody>
          <a:bodyPr>
            <a:noAutofit/>
          </a:bodyPr>
          <a:lstStyle/>
          <a:p>
            <a:r>
              <a:rPr lang="nb-NO" sz="2000" u="sng" dirty="0" smtClean="0"/>
              <a:t>Planlegg egen alderdom</a:t>
            </a:r>
          </a:p>
          <a:p>
            <a:pPr lvl="1"/>
            <a:r>
              <a:rPr lang="nb-NO" sz="1800" dirty="0" smtClean="0"/>
              <a:t>Tilrettelegge egen bolig, investere i venner/sosialt nettverk, opprettholde funksjonsevne gjennom et aktivt liv.</a:t>
            </a:r>
          </a:p>
          <a:p>
            <a:pPr lvl="1"/>
            <a:endParaRPr lang="nb-NO" sz="1800" dirty="0" smtClean="0"/>
          </a:p>
          <a:p>
            <a:r>
              <a:rPr lang="nb-NO" sz="2000" u="sng" dirty="0" err="1" smtClean="0"/>
              <a:t>Eldrestyrt</a:t>
            </a:r>
            <a:r>
              <a:rPr lang="nb-NO" sz="2000" u="sng" dirty="0" smtClean="0"/>
              <a:t> planlegging</a:t>
            </a:r>
          </a:p>
          <a:p>
            <a:pPr lvl="1"/>
            <a:r>
              <a:rPr lang="nb-NO" sz="1800" dirty="0" smtClean="0"/>
              <a:t>Bidra til aldersvennlig omgivelser: fysiske og sosiale omgivelser, transport, service og tjenestetilbud.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Nasjonalt nettverk</a:t>
            </a:r>
          </a:p>
          <a:p>
            <a:pPr lvl="1"/>
            <a:r>
              <a:rPr lang="nb-NO" sz="1800" dirty="0" smtClean="0"/>
              <a:t>Bygge opp nasjonalt nettverk av aldersvennlige kommuner, institusjoner, bedrifter og organisasjoner.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Partnerskap på tvers av sektorer</a:t>
            </a:r>
          </a:p>
          <a:p>
            <a:pPr lvl="1"/>
            <a:r>
              <a:rPr lang="nb-NO" sz="1800" dirty="0" smtClean="0"/>
              <a:t>Organisasjoner, institusjoner, bedrifter og virksomheter inviteres til å slutte seg til «Et aldersvennlig samfunn». 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Seniorressursen</a:t>
            </a:r>
          </a:p>
          <a:p>
            <a:pPr lvl="1"/>
            <a:r>
              <a:rPr lang="nb-NO" sz="1800" dirty="0" smtClean="0"/>
              <a:t>Støtte organisering av seniortiltak, rekruttere seniorer som frivillige ressurser, vurdere seniorkompetanse og seniorbedrifter i sitt næringsutviklingsarbeid, god seniorpolitikk for å sikre at ansatte kan stå lenger i arbeid.</a:t>
            </a:r>
            <a:endParaRPr lang="nb-NO" sz="1800" dirty="0"/>
          </a:p>
        </p:txBody>
      </p:sp>
      <p:grpSp>
        <p:nvGrpSpPr>
          <p:cNvPr id="5" name="Gruppe 4"/>
          <p:cNvGrpSpPr/>
          <p:nvPr/>
        </p:nvGrpSpPr>
        <p:grpSpPr>
          <a:xfrm>
            <a:off x="7835900" y="0"/>
            <a:ext cx="3227151" cy="1358900"/>
            <a:chOff x="4968041" y="-268616"/>
            <a:chExt cx="3101502" cy="2243326"/>
          </a:xfrm>
        </p:grpSpPr>
        <p:sp>
          <p:nvSpPr>
            <p:cNvPr id="6" name="Ellipse 5"/>
            <p:cNvSpPr/>
            <p:nvPr/>
          </p:nvSpPr>
          <p:spPr>
            <a:xfrm>
              <a:off x="4968041" y="-268616"/>
              <a:ext cx="3101502" cy="22433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 txBox="1"/>
            <p:nvPr/>
          </p:nvSpPr>
          <p:spPr>
            <a:xfrm>
              <a:off x="5422245" y="59911"/>
              <a:ext cx="2193094" cy="1586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600" kern="1200" dirty="0" smtClean="0"/>
                <a:t>1. Et aldersvennlig Norge</a:t>
              </a:r>
              <a:endParaRPr lang="nb-NO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75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Aktivitet og fellesskap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0443" y="1002724"/>
            <a:ext cx="11751113" cy="5262152"/>
          </a:xfrm>
        </p:spPr>
        <p:txBody>
          <a:bodyPr>
            <a:normAutofit fontScale="62500" lnSpcReduction="20000"/>
          </a:bodyPr>
          <a:lstStyle/>
          <a:p>
            <a:r>
              <a:rPr lang="nb-NO" u="sng" dirty="0" smtClean="0"/>
              <a:t>Gode øyeblikk</a:t>
            </a:r>
          </a:p>
          <a:p>
            <a:pPr lvl="1"/>
            <a:r>
              <a:rPr lang="nb-NO" dirty="0" smtClean="0"/>
              <a:t>Gode opplevelser og øyeblikk i hverdagen som stimulerer sanser og minner, bevegelse og deltakelse i sosialt fellesskap.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u="sng" dirty="0" smtClean="0"/>
              <a:t>Tro og liv</a:t>
            </a:r>
          </a:p>
          <a:p>
            <a:pPr lvl="1"/>
            <a:r>
              <a:rPr lang="nb-NO" dirty="0" smtClean="0"/>
              <a:t>Samarbeid med tro- og livssynssamfunn slik at vi kan møte brukernes og pårørendes behov.</a:t>
            </a:r>
          </a:p>
          <a:p>
            <a:pPr lvl="1"/>
            <a:endParaRPr lang="nb-NO" u="sng" dirty="0" smtClean="0"/>
          </a:p>
          <a:p>
            <a:r>
              <a:rPr lang="nb-NO" u="sng" dirty="0" smtClean="0"/>
              <a:t>Generasjonsmøter</a:t>
            </a:r>
          </a:p>
          <a:p>
            <a:pPr lvl="1"/>
            <a:r>
              <a:rPr lang="nb-NO" dirty="0" smtClean="0"/>
              <a:t>Etablere møteplasser og organisere aktivitet mellom unge og eldre i dagliglivet. Kan skje på skoler, arbeidsplasser, sykehjem, barnehage, nærmiljø.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Samfunnskontakter</a:t>
            </a:r>
          </a:p>
          <a:p>
            <a:pPr lvl="1"/>
            <a:r>
              <a:rPr lang="nb-NO" dirty="0" smtClean="0"/>
              <a:t>Vurdere å opprette en samfunnskontakt som et bindeledd og koordinator mot nærmiljø, familie, pårørende, frivillige, organisasjoner, næringsliv og frivillige i lokalsamfunnet.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Sambruk og samlokalisering</a:t>
            </a:r>
          </a:p>
          <a:p>
            <a:pPr lvl="1"/>
            <a:r>
              <a:rPr lang="nb-NO" dirty="0" smtClean="0"/>
              <a:t>Bygge sykehjem og omsorgsboliger slik at de blir en integrert del av lokalmiljøet. Gjerne med felles møteplasser og naboskap på tvers av generasjoner og funksjoner.</a:t>
            </a:r>
            <a:endParaRPr lang="nb-NO" dirty="0"/>
          </a:p>
        </p:txBody>
      </p:sp>
      <p:grpSp>
        <p:nvGrpSpPr>
          <p:cNvPr id="4" name="Gruppe 3"/>
          <p:cNvGrpSpPr/>
          <p:nvPr/>
        </p:nvGrpSpPr>
        <p:grpSpPr>
          <a:xfrm>
            <a:off x="7569200" y="64011"/>
            <a:ext cx="3595451" cy="1066289"/>
            <a:chOff x="7922855" y="954924"/>
            <a:chExt cx="3101502" cy="2243326"/>
          </a:xfrm>
        </p:grpSpPr>
        <p:sp>
          <p:nvSpPr>
            <p:cNvPr id="5" name="Ellipse 4"/>
            <p:cNvSpPr/>
            <p:nvPr/>
          </p:nvSpPr>
          <p:spPr>
            <a:xfrm>
              <a:off x="7922855" y="954924"/>
              <a:ext cx="3101502" cy="22433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 txBox="1"/>
            <p:nvPr/>
          </p:nvSpPr>
          <p:spPr>
            <a:xfrm>
              <a:off x="8377059" y="1283451"/>
              <a:ext cx="2193094" cy="1586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500" kern="1200" dirty="0" smtClean="0"/>
                <a:t>2. Aktivitet og fellesskap</a:t>
              </a:r>
              <a:endParaRPr lang="nb-NO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7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Mat og måltider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6" y="827940"/>
            <a:ext cx="11751113" cy="5351189"/>
          </a:xfrm>
        </p:spPr>
        <p:txBody>
          <a:bodyPr>
            <a:noAutofit/>
          </a:bodyPr>
          <a:lstStyle/>
          <a:p>
            <a:r>
              <a:rPr lang="nb-NO" sz="2000" u="sng" dirty="0" smtClean="0"/>
              <a:t>Det gode måltidet</a:t>
            </a:r>
          </a:p>
          <a:p>
            <a:pPr lvl="1"/>
            <a:r>
              <a:rPr lang="nb-NO" sz="2000" dirty="0" smtClean="0"/>
              <a:t>Et godt måltid i en hyggelig ramme tilpasset den enkelte.</a:t>
            </a:r>
          </a:p>
          <a:p>
            <a:pPr lvl="1"/>
            <a:endParaRPr lang="nb-NO" sz="1200" dirty="0" smtClean="0"/>
          </a:p>
          <a:p>
            <a:r>
              <a:rPr lang="nb-NO" sz="2000" u="sng" dirty="0" smtClean="0"/>
              <a:t>Måltidstider</a:t>
            </a:r>
          </a:p>
          <a:p>
            <a:pPr lvl="1"/>
            <a:r>
              <a:rPr lang="nb-NO" sz="2000" dirty="0" smtClean="0"/>
              <a:t>God måltidsrytme tilpasset den enkelte.</a:t>
            </a:r>
          </a:p>
          <a:p>
            <a:pPr lvl="1"/>
            <a:endParaRPr lang="nb-NO" sz="1200" u="sng" dirty="0" smtClean="0"/>
          </a:p>
          <a:p>
            <a:r>
              <a:rPr lang="nb-NO" sz="2000" u="sng" dirty="0" smtClean="0"/>
              <a:t>Valgfrihet og variasjon</a:t>
            </a:r>
          </a:p>
          <a:p>
            <a:pPr lvl="1"/>
            <a:r>
              <a:rPr lang="nb-NO" sz="2000" dirty="0" smtClean="0"/>
              <a:t>Fange opp individuelle ønsker og behov.</a:t>
            </a:r>
          </a:p>
          <a:p>
            <a:pPr lvl="1"/>
            <a:endParaRPr lang="nb-NO" sz="1200" dirty="0" smtClean="0"/>
          </a:p>
          <a:p>
            <a:r>
              <a:rPr lang="nb-NO" sz="2000" u="sng" dirty="0" smtClean="0"/>
              <a:t>Systematisk ernæringsarbeid</a:t>
            </a:r>
          </a:p>
          <a:p>
            <a:pPr lvl="1"/>
            <a:r>
              <a:rPr lang="nb-NO" sz="2000" dirty="0" smtClean="0"/>
              <a:t>Følge opp den enkeltes ernæringsbehov for å unngå under- eller feilernæring. Kartlegge ernæringsstatus hos tjenestemottakere.</a:t>
            </a:r>
          </a:p>
          <a:p>
            <a:pPr lvl="1"/>
            <a:endParaRPr lang="nb-NO" sz="1200" dirty="0" smtClean="0"/>
          </a:p>
          <a:p>
            <a:r>
              <a:rPr lang="nb-NO" sz="2000" u="sng" dirty="0" smtClean="0"/>
              <a:t>Kjøkken og kompetanse lokalt</a:t>
            </a:r>
          </a:p>
          <a:p>
            <a:pPr lvl="1"/>
            <a:r>
              <a:rPr lang="nb-NO" sz="2000" dirty="0" smtClean="0"/>
              <a:t>Ha kjøkken- og matfaglig kompetanse i tjenesten, og utrede mulighet for gjenetablering av lokalkjøkken.</a:t>
            </a:r>
            <a:endParaRPr lang="nb-NO" sz="2000" dirty="0"/>
          </a:p>
        </p:txBody>
      </p:sp>
      <p:grpSp>
        <p:nvGrpSpPr>
          <p:cNvPr id="4" name="Gruppe 3"/>
          <p:cNvGrpSpPr/>
          <p:nvPr/>
        </p:nvGrpSpPr>
        <p:grpSpPr>
          <a:xfrm>
            <a:off x="7981114" y="202016"/>
            <a:ext cx="3101502" cy="1256081"/>
            <a:chOff x="7557339" y="3466447"/>
            <a:chExt cx="3101502" cy="2243326"/>
          </a:xfrm>
        </p:grpSpPr>
        <p:sp>
          <p:nvSpPr>
            <p:cNvPr id="5" name="Ellipse 4"/>
            <p:cNvSpPr/>
            <p:nvPr/>
          </p:nvSpPr>
          <p:spPr>
            <a:xfrm>
              <a:off x="7557339" y="3466447"/>
              <a:ext cx="3101502" cy="22433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 txBox="1"/>
            <p:nvPr/>
          </p:nvSpPr>
          <p:spPr>
            <a:xfrm>
              <a:off x="8011543" y="3794974"/>
              <a:ext cx="2193094" cy="1586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500" kern="1200" dirty="0" smtClean="0"/>
                <a:t>3. Mat og måltider</a:t>
              </a:r>
              <a:endParaRPr lang="nb-NO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35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4. Helsehjelp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6" y="940620"/>
            <a:ext cx="11751113" cy="5324256"/>
          </a:xfrm>
        </p:spPr>
        <p:txBody>
          <a:bodyPr>
            <a:normAutofit fontScale="62500" lnSpcReduction="20000"/>
          </a:bodyPr>
          <a:lstStyle/>
          <a:p>
            <a:r>
              <a:rPr lang="nb-NO" u="sng" dirty="0" smtClean="0"/>
              <a:t>Hverdagsmestring</a:t>
            </a:r>
          </a:p>
          <a:p>
            <a:pPr lvl="1"/>
            <a:r>
              <a:rPr lang="nb-NO" dirty="0" smtClean="0"/>
              <a:t>Selvhjulpenhet, rehabilitering og egenomsorg før større tjenester. Hverdagsrehabilitering og velferdsteknologi er viktige virkemidler.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Proaktive tjenester</a:t>
            </a:r>
          </a:p>
          <a:p>
            <a:pPr lvl="1"/>
            <a:r>
              <a:rPr lang="nb-NO" dirty="0" smtClean="0"/>
              <a:t>Oppsøke innbyggere før de trenger tjenester, forebyggende hjemmebesøk, utvikling av teambaserte tjenester.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Målrettet bruk av fysisk trening</a:t>
            </a:r>
          </a:p>
          <a:p>
            <a:pPr lvl="1"/>
            <a:r>
              <a:rPr lang="nb-NO" dirty="0" smtClean="0"/>
              <a:t>Tilbud om trening/aktivitet som forebyggende tiltak, gjerne som frisklivstilbud eller andre grupper med tilpasset aktivitet. 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Miljøbehandling</a:t>
            </a:r>
          </a:p>
          <a:p>
            <a:pPr lvl="1"/>
            <a:r>
              <a:rPr lang="nb-NO" dirty="0" smtClean="0"/>
              <a:t>Kan øke mestring og velvære og skape nye muligheter for kommunikasjon og samspill. Kan inneholde integrert bruk av f.eks. musikk i daglig aktivitet, minnearbeid o.l.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Systematisk kartlegging og oppfølging</a:t>
            </a:r>
          </a:p>
          <a:p>
            <a:pPr lvl="1"/>
            <a:r>
              <a:rPr lang="nb-NO" dirty="0" smtClean="0"/>
              <a:t>Utvikle og bruke ansattes kompetanse i systematisk observasjon, kartlegging og oppfølging for å fange opp tegn på </a:t>
            </a:r>
            <a:r>
              <a:rPr lang="nb-NO" dirty="0" err="1" smtClean="0"/>
              <a:t>ytvikling</a:t>
            </a:r>
            <a:r>
              <a:rPr lang="nb-NO" dirty="0" smtClean="0"/>
              <a:t> av sykdom, funksjonsfall o.l.</a:t>
            </a:r>
            <a:endParaRPr lang="nb-NO" dirty="0"/>
          </a:p>
        </p:txBody>
      </p:sp>
      <p:grpSp>
        <p:nvGrpSpPr>
          <p:cNvPr id="4" name="Gruppe 3"/>
          <p:cNvGrpSpPr/>
          <p:nvPr/>
        </p:nvGrpSpPr>
        <p:grpSpPr>
          <a:xfrm>
            <a:off x="8064500" y="138292"/>
            <a:ext cx="2946866" cy="1131708"/>
            <a:chOff x="2632040" y="3467530"/>
            <a:chExt cx="3099733" cy="2242254"/>
          </a:xfrm>
        </p:grpSpPr>
        <p:sp>
          <p:nvSpPr>
            <p:cNvPr id="5" name="Ellipse 4"/>
            <p:cNvSpPr/>
            <p:nvPr/>
          </p:nvSpPr>
          <p:spPr>
            <a:xfrm>
              <a:off x="2632040" y="3467530"/>
              <a:ext cx="3099733" cy="2242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 txBox="1"/>
            <p:nvPr/>
          </p:nvSpPr>
          <p:spPr>
            <a:xfrm>
              <a:off x="3085985" y="3795900"/>
              <a:ext cx="2191843" cy="1585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400" kern="1200" dirty="0" smtClean="0"/>
                <a:t>4. Helsehjelp</a:t>
              </a:r>
              <a:endParaRPr lang="nb-NO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82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5310" y="116446"/>
            <a:ext cx="7905956" cy="674386"/>
          </a:xfrm>
        </p:spPr>
        <p:txBody>
          <a:bodyPr/>
          <a:lstStyle/>
          <a:p>
            <a:pPr algn="ctr"/>
            <a:r>
              <a:rPr lang="nb-NO" dirty="0" smtClean="0"/>
              <a:t>Leve hele livet - en kvalitetsreform for eldre </a:t>
            </a:r>
            <a:br>
              <a:rPr lang="nb-NO" dirty="0" smtClean="0"/>
            </a:br>
            <a:r>
              <a:rPr lang="nb-NO" sz="2000" dirty="0" smtClean="0"/>
              <a:t>(</a:t>
            </a:r>
            <a:r>
              <a:rPr lang="nb-NO" sz="2000" dirty="0"/>
              <a:t>Meld. St. 15 (2017-2018) </a:t>
            </a:r>
            <a:r>
              <a:rPr lang="nb-NO" sz="2000" dirty="0" smtClean="0"/>
              <a:t>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8582" y="1348392"/>
            <a:ext cx="6917415" cy="48525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dirty="0" smtClean="0"/>
              <a:t>Beskrivelse av dagens status på </a:t>
            </a:r>
            <a:r>
              <a:rPr lang="nb-NO" dirty="0" err="1" smtClean="0"/>
              <a:t>eldres</a:t>
            </a:r>
            <a:r>
              <a:rPr lang="nb-NO" dirty="0" smtClean="0"/>
              <a:t> </a:t>
            </a:r>
            <a:r>
              <a:rPr lang="nb-NO" dirty="0" smtClean="0"/>
              <a:t>helse samt på helse og omsorgssektoren</a:t>
            </a:r>
          </a:p>
          <a:p>
            <a:pPr marL="514350" indent="-514350">
              <a:buAutoNum type="arabicPeriod"/>
            </a:pPr>
            <a:endParaRPr lang="nb-NO" dirty="0" smtClean="0"/>
          </a:p>
          <a:p>
            <a:pPr marL="514350" indent="-514350">
              <a:buAutoNum type="arabicPeriod"/>
            </a:pPr>
            <a:r>
              <a:rPr lang="nb-NO" dirty="0" smtClean="0"/>
              <a:t>Beskrivelse av satsingsområdene </a:t>
            </a:r>
          </a:p>
          <a:p>
            <a:pPr marL="514350" indent="-514350">
              <a:buAutoNum type="arabicPeriod"/>
            </a:pPr>
            <a:endParaRPr lang="nb-NO" dirty="0" smtClean="0"/>
          </a:p>
          <a:p>
            <a:pPr marL="514350" indent="-514350">
              <a:buAutoNum type="arabicPeriod"/>
            </a:pPr>
            <a:r>
              <a:rPr lang="nb-NO" dirty="0" smtClean="0"/>
              <a:t>Faser i gjennomføringsarbeidet med reformen</a:t>
            </a:r>
            <a:endParaRPr lang="nb-NO" dirty="0"/>
          </a:p>
        </p:txBody>
      </p:sp>
      <p:pic>
        <p:nvPicPr>
          <p:cNvPr id="6148" name="Picture 4" descr="Bilderesultat for se inn i fremti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97" y="1810264"/>
            <a:ext cx="3744098" cy="31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5. Sammenheng i tjenestene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6" y="849131"/>
            <a:ext cx="11751113" cy="5392748"/>
          </a:xfrm>
        </p:spPr>
        <p:txBody>
          <a:bodyPr>
            <a:noAutofit/>
          </a:bodyPr>
          <a:lstStyle/>
          <a:p>
            <a:r>
              <a:rPr lang="nb-NO" sz="2000" u="sng" dirty="0" smtClean="0"/>
              <a:t>Den enkeltes behov</a:t>
            </a:r>
          </a:p>
          <a:p>
            <a:pPr lvl="1"/>
            <a:r>
              <a:rPr lang="nb-NO" sz="1800" dirty="0" smtClean="0"/>
              <a:t>Hva er viktig for den enkelte?, kartleggingssamtaler, individuell plan, primærkontakt og jevnlige pasient- og pårørende samtaler.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Avlastning og støtte til pårørende</a:t>
            </a:r>
          </a:p>
          <a:p>
            <a:pPr lvl="1"/>
            <a:r>
              <a:rPr lang="nb-NO" sz="1800" dirty="0" smtClean="0"/>
              <a:t>Fleksible kommunale avlastningstilbud, informasjon og dialog samt pårørendeskoler og samtalegrupper.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Færre å forholde seg til og økt kontinuitet</a:t>
            </a:r>
          </a:p>
          <a:p>
            <a:pPr lvl="1"/>
            <a:r>
              <a:rPr lang="nb-NO" sz="1800" dirty="0" smtClean="0"/>
              <a:t>Ivareta brukerens behov for kontinuitet, trygghet og forutsigbarhet. Nye arbeids- og organisasjonsmodeller og alternative turnusordninger.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Mykere overgang mellom hjem og sykehjem</a:t>
            </a:r>
          </a:p>
          <a:p>
            <a:pPr lvl="1"/>
            <a:r>
              <a:rPr lang="nb-NO" sz="1800" dirty="0" smtClean="0"/>
              <a:t>Bedre pasientforløp og mykere overgang ved flytting til sykehjem.</a:t>
            </a:r>
          </a:p>
          <a:p>
            <a:pPr lvl="1"/>
            <a:endParaRPr lang="nb-NO" sz="1800" dirty="0" smtClean="0"/>
          </a:p>
          <a:p>
            <a:r>
              <a:rPr lang="nb-NO" sz="2000" u="sng" dirty="0" smtClean="0"/>
              <a:t>Planlagte overganger mellom kommunen og sykehus</a:t>
            </a:r>
          </a:p>
          <a:p>
            <a:pPr lvl="1"/>
            <a:r>
              <a:rPr lang="nb-NO" sz="1800" dirty="0" smtClean="0"/>
              <a:t>Forlengelse av læringsnettverk for gode pasientforløp til 2020-2022. Bedre overganger og sikre brukerens behov for å møte helhetlige, trygge og koordinerte tjenester.</a:t>
            </a:r>
            <a:endParaRPr lang="nb-NO" sz="1800" dirty="0"/>
          </a:p>
        </p:txBody>
      </p:sp>
      <p:grpSp>
        <p:nvGrpSpPr>
          <p:cNvPr id="7" name="Gruppe 6"/>
          <p:cNvGrpSpPr/>
          <p:nvPr/>
        </p:nvGrpSpPr>
        <p:grpSpPr>
          <a:xfrm>
            <a:off x="8042211" y="64011"/>
            <a:ext cx="3101502" cy="973957"/>
            <a:chOff x="2146092" y="968220"/>
            <a:chExt cx="3101502" cy="2243326"/>
          </a:xfrm>
        </p:grpSpPr>
        <p:sp>
          <p:nvSpPr>
            <p:cNvPr id="8" name="Ellipse 7"/>
            <p:cNvSpPr/>
            <p:nvPr/>
          </p:nvSpPr>
          <p:spPr>
            <a:xfrm>
              <a:off x="2146092" y="968220"/>
              <a:ext cx="3101502" cy="22433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 txBox="1"/>
            <p:nvPr/>
          </p:nvSpPr>
          <p:spPr>
            <a:xfrm>
              <a:off x="2600296" y="1296747"/>
              <a:ext cx="2193094" cy="1586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400" kern="1200" dirty="0" smtClean="0"/>
                <a:t>5. Sammenheng i tjenestene</a:t>
              </a:r>
              <a:endParaRPr lang="nb-NO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5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Arbeidsfaser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95" y="841761"/>
            <a:ext cx="4765588" cy="47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Slik jobber kommunen videre med dette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006" y="902043"/>
            <a:ext cx="11751113" cy="5274187"/>
          </a:xfrm>
        </p:spPr>
        <p:txBody>
          <a:bodyPr>
            <a:normAutofit fontScale="77500" lnSpcReduction="20000"/>
          </a:bodyPr>
          <a:lstStyle/>
          <a:p>
            <a:r>
              <a:rPr lang="nb-NO" u="sng" dirty="0" smtClean="0"/>
              <a:t>2019 - Forberedelse og oppstart</a:t>
            </a:r>
          </a:p>
          <a:p>
            <a:pPr lvl="1"/>
            <a:r>
              <a:rPr lang="nb-NO" dirty="0" smtClean="0"/>
              <a:t>Settes på dagsorden i kommunen. Spre informasjon og kunnskap om reformen. Det etableres regionale støtteapparat for kommunene.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2019-2020 - Kartlegging og planlegging</a:t>
            </a:r>
          </a:p>
          <a:p>
            <a:pPr lvl="1"/>
            <a:r>
              <a:rPr lang="nb-NO" dirty="0" smtClean="0"/>
              <a:t>Kommunen tar stilling til løsningene i reformen og planlegger utforming og gjennomføring lokalt. Kartlegger behov og utfordringer og får politiske vedtak på løsninger som skal satses på.</a:t>
            </a:r>
          </a:p>
          <a:p>
            <a:pPr lvl="1"/>
            <a:endParaRPr lang="nb-NO" u="sng" dirty="0" smtClean="0"/>
          </a:p>
          <a:p>
            <a:r>
              <a:rPr lang="nb-NO" u="sng" dirty="0" smtClean="0"/>
              <a:t>2020-2023 - Implementering og gjennomføring</a:t>
            </a:r>
          </a:p>
          <a:p>
            <a:pPr lvl="1"/>
            <a:r>
              <a:rPr lang="nb-NO" dirty="0" smtClean="0"/>
              <a:t>Samlet implementering 2021-2023. Kommunene starter arbeidet med å gjennomføre vedtatte løsninger. </a:t>
            </a:r>
          </a:p>
          <a:p>
            <a:pPr lvl="1"/>
            <a:endParaRPr lang="nb-NO" dirty="0" smtClean="0"/>
          </a:p>
          <a:p>
            <a:r>
              <a:rPr lang="nb-NO" u="sng" dirty="0" smtClean="0"/>
              <a:t>2023 - Evaluering og forbedring</a:t>
            </a:r>
          </a:p>
          <a:p>
            <a:pPr lvl="1"/>
            <a:r>
              <a:rPr lang="nb-NO" dirty="0" smtClean="0"/>
              <a:t>Evaluering skjer via følgeforskning i et representativt utvalg kommuner. Det vil komme en midtveisrapport for å evt. kunne justere kurs og virkemiddelbruk.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84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2137719" y="1086603"/>
            <a:ext cx="8517350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6" name="Picture 4" descr="Bilderesultat for eldre mennes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9" y="1716269"/>
            <a:ext cx="6268736" cy="31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84" y="46255"/>
            <a:ext cx="4572001" cy="64668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11180" y="1860884"/>
            <a:ext cx="510941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 smtClean="0">
                <a:solidFill>
                  <a:srgbClr val="333333"/>
                </a:solidFill>
              </a:rPr>
              <a:t>Reformen </a:t>
            </a:r>
            <a:r>
              <a:rPr lang="nb-NO" sz="2400" i="1" dirty="0">
                <a:solidFill>
                  <a:srgbClr val="333333"/>
                </a:solidFill>
              </a:rPr>
              <a:t>velger å fokusere på de eldste aldersgruppene, </a:t>
            </a:r>
            <a:r>
              <a:rPr lang="nb-NO" sz="2400" i="1" dirty="0" smtClean="0">
                <a:solidFill>
                  <a:srgbClr val="333333"/>
                </a:solidFill>
              </a:rPr>
              <a:t>for å</a:t>
            </a:r>
          </a:p>
          <a:p>
            <a:endParaRPr lang="nb-NO" sz="1400" i="1" dirty="0" smtClean="0">
              <a:solidFill>
                <a:srgbClr val="333333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i="1" dirty="0" smtClean="0">
                <a:solidFill>
                  <a:srgbClr val="333333"/>
                </a:solidFill>
              </a:rPr>
              <a:t>forsikre </a:t>
            </a:r>
            <a:r>
              <a:rPr lang="nb-NO" sz="2400" i="1" dirty="0">
                <a:solidFill>
                  <a:srgbClr val="333333"/>
                </a:solidFill>
              </a:rPr>
              <a:t>oss om </a:t>
            </a:r>
            <a:r>
              <a:rPr lang="nb-NO" sz="2400" i="1" dirty="0" smtClean="0">
                <a:solidFill>
                  <a:srgbClr val="333333"/>
                </a:solidFill>
              </a:rPr>
              <a:t>at vi </a:t>
            </a:r>
            <a:r>
              <a:rPr lang="nb-NO" sz="2400" i="1" dirty="0">
                <a:solidFill>
                  <a:srgbClr val="333333"/>
                </a:solidFill>
              </a:rPr>
              <a:t>har ordninger og tjenester som er godt tilpasset </a:t>
            </a:r>
            <a:endParaRPr lang="nb-NO" sz="2400" i="1" dirty="0" smtClean="0">
              <a:solidFill>
                <a:srgbClr val="333333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400" i="1" dirty="0">
                <a:solidFill>
                  <a:srgbClr val="333333"/>
                </a:solidFill>
              </a:rPr>
              <a:t>forsikre oss om at vi har ordninger og tjenester som </a:t>
            </a:r>
            <a:r>
              <a:rPr lang="nb-NO" sz="2400" i="1" dirty="0" smtClean="0">
                <a:solidFill>
                  <a:srgbClr val="333333"/>
                </a:solidFill>
              </a:rPr>
              <a:t>har </a:t>
            </a:r>
            <a:r>
              <a:rPr lang="nb-NO" sz="2400" i="1" dirty="0">
                <a:solidFill>
                  <a:srgbClr val="333333"/>
                </a:solidFill>
              </a:rPr>
              <a:t>nok bærekraft </a:t>
            </a:r>
            <a:endParaRPr lang="nb-NO" sz="2400" i="1" dirty="0" smtClean="0">
              <a:solidFill>
                <a:srgbClr val="333333"/>
              </a:solidFill>
            </a:endParaRPr>
          </a:p>
          <a:p>
            <a:endParaRPr lang="nb-NO" sz="1600" i="1" dirty="0" smtClean="0">
              <a:solidFill>
                <a:srgbClr val="333333"/>
              </a:solidFill>
            </a:endParaRPr>
          </a:p>
          <a:p>
            <a:r>
              <a:rPr lang="nb-NO" sz="2400" i="1" dirty="0" smtClean="0">
                <a:solidFill>
                  <a:srgbClr val="333333"/>
                </a:solidFill>
              </a:rPr>
              <a:t>til </a:t>
            </a:r>
            <a:r>
              <a:rPr lang="nb-NO" sz="2400" i="1" dirty="0">
                <a:solidFill>
                  <a:srgbClr val="333333"/>
                </a:solidFill>
              </a:rPr>
              <a:t>å møte en framtid med flere </a:t>
            </a:r>
            <a:r>
              <a:rPr lang="nb-NO" sz="2400" i="1" dirty="0" smtClean="0">
                <a:solidFill>
                  <a:srgbClr val="333333"/>
                </a:solidFill>
              </a:rPr>
              <a:t>eldre. </a:t>
            </a:r>
            <a:endParaRPr lang="nb-NO" sz="2400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536031" y="168442"/>
            <a:ext cx="379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LEVE HELE LIVET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Aldring og alderdom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26" y="1712870"/>
            <a:ext cx="6276975" cy="33051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210927" y="1736934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Fra 264 000 innbyggere over 67 år i 1950 til 766 000 innbyggere over 67 år i 2017.</a:t>
            </a:r>
          </a:p>
          <a:p>
            <a:endParaRPr lang="nb-NO" dirty="0"/>
          </a:p>
          <a:p>
            <a:r>
              <a:rPr lang="nb-NO" dirty="0" smtClean="0"/>
              <a:t>Det aldrende samfunnet vil fortsette i årene som kommer. I den nærmeste tiden vil gruppen 67-80 år øke. Når vi nærmer oss år 2030 vil vi få en sterk vekst i eldre over 80 år.</a:t>
            </a:r>
          </a:p>
          <a:p>
            <a:endParaRPr lang="nb-NO" dirty="0"/>
          </a:p>
          <a:p>
            <a:r>
              <a:rPr lang="nb-NO" dirty="0" smtClean="0"/>
              <a:t>Det er et resultat av etterkrigskullet som nå blir gamle, kombinert med økende levealder og lavere fødselstall.</a:t>
            </a:r>
          </a:p>
        </p:txBody>
      </p:sp>
    </p:spTree>
    <p:extLst>
      <p:ext uri="{BB962C8B-B14F-4D97-AF65-F5344CB8AC3E}">
        <p14:creationId xmlns:p14="http://schemas.microsoft.com/office/powerpoint/2010/main" val="4250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Eldres</a:t>
            </a:r>
            <a:r>
              <a:rPr lang="nb-NO" dirty="0" smtClean="0"/>
              <a:t> levekår og helse</a:t>
            </a:r>
            <a:endParaRPr lang="nb-NO" dirty="0"/>
          </a:p>
        </p:txBody>
      </p:sp>
      <p:pic>
        <p:nvPicPr>
          <p:cNvPr id="2050" name="Picture 2" descr="Bilderesultat for eld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38" y="1532648"/>
            <a:ext cx="5888849" cy="41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12821" y="1098884"/>
            <a:ext cx="4844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Aldring er bare et stykke på vei forklart av medfødte forutsetninger. Like viktig er miljøbetingelsene som vi lever under.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Lengre </a:t>
            </a:r>
            <a:r>
              <a:rPr lang="nb-NO" dirty="0"/>
              <a:t>levealder kan vanskelig forklares innenfra, og er like mye forklart av levekår, livsstiler, sosiale relasjoner og medisinsk </a:t>
            </a:r>
            <a:r>
              <a:rPr lang="nb-NO" dirty="0" smtClean="0"/>
              <a:t>behandling. </a:t>
            </a:r>
          </a:p>
          <a:p>
            <a:endParaRPr lang="nb-NO" dirty="0"/>
          </a:p>
          <a:p>
            <a:r>
              <a:rPr lang="nb-NO" dirty="0" smtClean="0"/>
              <a:t>Studier </a:t>
            </a:r>
            <a:r>
              <a:rPr lang="nb-NO" dirty="0"/>
              <a:t>av aldring på befolkningsnivå gjør det tydelig at levekår og aldring henger nært sammen. Det er store sosiale forskjeller i forventet levealder blant eldre.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I </a:t>
            </a:r>
            <a:r>
              <a:rPr lang="nb-NO" dirty="0"/>
              <a:t>grupper som har lengre utdanning og god økonomi, er levealderen høyere enn i grupper med lavere utdanning og dårligere økonomi. Dette gjelder både i Norge og andre land.</a:t>
            </a:r>
          </a:p>
        </p:txBody>
      </p:sp>
    </p:spTree>
    <p:extLst>
      <p:ext uri="{BB962C8B-B14F-4D97-AF65-F5344CB8AC3E}">
        <p14:creationId xmlns:p14="http://schemas.microsoft.com/office/powerpoint/2010/main" val="4255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Arbeid, frivillig innsats og helse</a:t>
            </a:r>
            <a:endParaRPr lang="nb-NO" dirty="0"/>
          </a:p>
        </p:txBody>
      </p:sp>
      <p:pic>
        <p:nvPicPr>
          <p:cNvPr id="3074" name="Picture 2" descr="Bilderesultat for frivilligh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97" y="1709613"/>
            <a:ext cx="3631782" cy="8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49179" y="1155032"/>
            <a:ext cx="6577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Seks av ti 80-åringer vurderer sin helse som god eller svært god. </a:t>
            </a:r>
            <a:endParaRPr lang="nb-NO" dirty="0"/>
          </a:p>
          <a:p>
            <a:r>
              <a:rPr lang="nb-NO" dirty="0" smtClean="0"/>
              <a:t>Egenvurdert helsetilstand ser ut til å ha relativt stor innvirkning på de </a:t>
            </a:r>
            <a:r>
              <a:rPr lang="nb-NO" dirty="0" err="1" smtClean="0"/>
              <a:t>eldres</a:t>
            </a:r>
            <a:r>
              <a:rPr lang="nb-NO" dirty="0" smtClean="0"/>
              <a:t> aktiviteter. De som uttaler at helsa er utmerket eller meget god, bruker mest tid til frivillig arbeid og organisasjonsdeltakelse.</a:t>
            </a:r>
          </a:p>
          <a:p>
            <a:endParaRPr lang="nb-NO" dirty="0"/>
          </a:p>
          <a:p>
            <a:r>
              <a:rPr lang="nb-NO" dirty="0"/>
              <a:t>Selv om flere eldre enn tidligere rapporterer god funksjonsevne og i større grad enn tidligere klarer hverdagens utfordringer, er det også mange som lever lenge med kroniske sykdommer og funksjonssvikt.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Helse- og levekårsundersøkelser og internasjonale studier viser at selv om forekomsten av sykdommer øker, har andelen eldre med hjelpebehov gått noe ned, eller vært stabil de siste 20 til 30 </a:t>
            </a:r>
            <a:r>
              <a:rPr lang="nb-NO" dirty="0" smtClean="0"/>
              <a:t>årene.</a:t>
            </a:r>
          </a:p>
          <a:p>
            <a:endParaRPr lang="nb-NO" dirty="0"/>
          </a:p>
          <a:p>
            <a:r>
              <a:rPr lang="nb-NO" dirty="0" smtClean="0"/>
              <a:t>Aldring </a:t>
            </a:r>
            <a:r>
              <a:rPr lang="nb-NO" dirty="0"/>
              <a:t>er ingen sykdom, men med stigende alder øker risikoen for å bli syk. </a:t>
            </a:r>
            <a:r>
              <a:rPr lang="nb-NO" dirty="0" smtClean="0"/>
              <a:t>Utvikling </a:t>
            </a:r>
            <a:r>
              <a:rPr lang="nb-NO" dirty="0"/>
              <a:t>av gunstige levekår, miljøforutsetinger, levevaner, kosthold og sosial og fysisk aktivitet kan fortsatt påvirke aldringsprosessene.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3076" name="Picture 4" descr="Bilderesultat for eldre og frivillig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11" y="3114643"/>
            <a:ext cx="3957554" cy="22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Bolig, nærmiljø og mestringsevne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14301"/>
              </p:ext>
            </p:extLst>
          </p:nvPr>
        </p:nvGraphicFramePr>
        <p:xfrm>
          <a:off x="0" y="986589"/>
          <a:ext cx="6815307" cy="49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909161" y="877544"/>
            <a:ext cx="52828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Mestringsevne og godt funksjonsnivå er viktig for å få gode år som eldre og for å kunne bo hjemme så lenge som mulig. Folkehelse-instituttet fremhever fire nøkkelfaktorer som viktige: kognitiv aktivitet, fysisk aktivitet, aktivt sosialt liv og kosthold.</a:t>
            </a:r>
          </a:p>
          <a:p>
            <a:endParaRPr lang="nb-NO" dirty="0"/>
          </a:p>
          <a:p>
            <a:r>
              <a:rPr lang="nb-NO" dirty="0" smtClean="0"/>
              <a:t>Bolig er en arena for sosialt samvær, en kilde til identitet og en ramme for mange av våre viktigste behov. De </a:t>
            </a:r>
            <a:r>
              <a:rPr lang="nb-NO" dirty="0"/>
              <a:t>fleste ønsker å bo hjemme så lenge som mulig</a:t>
            </a:r>
            <a:r>
              <a:rPr lang="nb-NO" dirty="0" smtClean="0"/>
              <a:t>. </a:t>
            </a:r>
          </a:p>
          <a:p>
            <a:endParaRPr lang="nb-NO" dirty="0"/>
          </a:p>
          <a:p>
            <a:r>
              <a:rPr lang="nb-NO" dirty="0" smtClean="0"/>
              <a:t>Omtrent halvparten i alderen 50+ har en bolig de vurderer som ikke egnet for eldre år.</a:t>
            </a:r>
          </a:p>
          <a:p>
            <a:endParaRPr lang="nb-NO" dirty="0"/>
          </a:p>
          <a:p>
            <a:r>
              <a:rPr lang="nb-NO" dirty="0" smtClean="0"/>
              <a:t>Tilgjengelighet til offentlige og private tjenester, handel og service, sosiale møteplasser, kulturtilbud, turveier og grøntområder er grunnleggende for muligheten til et selvstendig hverdagsliv.</a:t>
            </a:r>
          </a:p>
          <a:p>
            <a:r>
              <a:rPr lang="nb-NO" dirty="0" smtClean="0"/>
              <a:t>Dette har bidratt til en voksende etterspørsel etter sentrumsnære seniorboliger.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4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kommunale helse- og omsorgstjenester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64" y="1681539"/>
            <a:ext cx="6219825" cy="34480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745706" y="1283368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 2017 var det 283 000 brukere av en eller annen kommunal omsorgstjeneste. Av dem var 60 % 67 år eller eldre. </a:t>
            </a:r>
          </a:p>
          <a:p>
            <a:endParaRPr lang="nb-NO" dirty="0"/>
          </a:p>
          <a:p>
            <a:r>
              <a:rPr lang="nb-NO" dirty="0" smtClean="0"/>
              <a:t>Tjenesteomfang på tjenester i eget hjem har vokst. Tallet på tjenester i institusjon holder seg stabilt.</a:t>
            </a:r>
          </a:p>
          <a:p>
            <a:endParaRPr lang="nb-NO" dirty="0"/>
          </a:p>
          <a:p>
            <a:r>
              <a:rPr lang="nb-NO" dirty="0" smtClean="0"/>
              <a:t>Det er de eldre over 90 år som har størst behov for bistand.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Ca. 90 % av eldre over 67 år er i kontakt med fastlegen, og de utgjør om lag en fjerdedel av alle konsultasjoner hos fastlegene.</a:t>
            </a:r>
          </a:p>
          <a:p>
            <a:endParaRPr lang="nb-NO" dirty="0"/>
          </a:p>
          <a:p>
            <a:r>
              <a:rPr lang="nb-NO" dirty="0" smtClean="0"/>
              <a:t>To av tre av de over 80 år vurderer sin tannhelse som god.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5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260</TotalTime>
  <Words>1552</Words>
  <Application>Microsoft Office PowerPoint</Application>
  <PresentationFormat>Widescreen</PresentationFormat>
  <Paragraphs>182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6" baseType="lpstr">
      <vt:lpstr>Arial</vt:lpstr>
      <vt:lpstr>Calibri</vt:lpstr>
      <vt:lpstr>Ringerike_PPTmal_16-9</vt:lpstr>
      <vt:lpstr>Leve hele livet</vt:lpstr>
      <vt:lpstr>Leve hele livet - en kvalitetsreform for eldre  (Meld. St. 15 (2017-2018) )</vt:lpstr>
      <vt:lpstr>STATUS</vt:lpstr>
      <vt:lpstr>PowerPoint-presentasjon</vt:lpstr>
      <vt:lpstr>Aldring og alderdom</vt:lpstr>
      <vt:lpstr>Eldres levekår og helse</vt:lpstr>
      <vt:lpstr>Arbeid, frivillig innsats og helse</vt:lpstr>
      <vt:lpstr>Bolig, nærmiljø og mestringsevne</vt:lpstr>
      <vt:lpstr>Bruk av kommunale helse- og omsorgstjenester</vt:lpstr>
      <vt:lpstr>Bruk av spesialisthelsetjenester</vt:lpstr>
      <vt:lpstr>Antall eldre øker frem til år 2050</vt:lpstr>
      <vt:lpstr>Antall i yrkesaktiv alder pr antall eldre reduseres</vt:lpstr>
      <vt:lpstr>Bærekraftig samfunn</vt:lpstr>
      <vt:lpstr> satsingsområder</vt:lpstr>
      <vt:lpstr>Satsingsområder</vt:lpstr>
      <vt:lpstr>1. Et aldersvennlig samfunn</vt:lpstr>
      <vt:lpstr>2. Aktivitet og fellesskap</vt:lpstr>
      <vt:lpstr>3. Mat og måltider</vt:lpstr>
      <vt:lpstr>4. Helsehjelp</vt:lpstr>
      <vt:lpstr>5. Sammenheng i tjenestene</vt:lpstr>
      <vt:lpstr>Arbeidsfaser</vt:lpstr>
      <vt:lpstr>Slik jobber kommunen videre med dette</vt:lpstr>
      <vt:lpstr>PowerPoint-presentasjon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 hele livet</dc:title>
  <dc:creator>Kristin Akre-Hansen</dc:creator>
  <cp:lastModifiedBy>Kristin Akre-Hansen</cp:lastModifiedBy>
  <cp:revision>31</cp:revision>
  <dcterms:created xsi:type="dcterms:W3CDTF">2019-02-08T09:57:56Z</dcterms:created>
  <dcterms:modified xsi:type="dcterms:W3CDTF">2020-02-11T08:41:19Z</dcterms:modified>
</cp:coreProperties>
</file>