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4"/>
  </p:notesMasterIdLst>
  <p:handoutMasterIdLst>
    <p:handoutMasterId r:id="rId15"/>
  </p:handoutMasterIdLst>
  <p:sldIdLst>
    <p:sldId id="304" r:id="rId2"/>
    <p:sldId id="302" r:id="rId3"/>
    <p:sldId id="313" r:id="rId4"/>
    <p:sldId id="305" r:id="rId5"/>
    <p:sldId id="306" r:id="rId6"/>
    <p:sldId id="307" r:id="rId7"/>
    <p:sldId id="308" r:id="rId8"/>
    <p:sldId id="309" r:id="rId9"/>
    <p:sldId id="310" r:id="rId10"/>
    <p:sldId id="311" r:id="rId11"/>
    <p:sldId id="312" r:id="rId12"/>
    <p:sldId id="299" r:id="rId13"/>
  </p:sldIdLst>
  <p:sldSz cx="12192000" cy="6858000"/>
  <p:notesSz cx="6858000" cy="9144000"/>
  <p:embeddedFontLst>
    <p:embeddedFont>
      <p:font typeface="Calibri" panose="020F0502020204030204" pitchFamily="34" charset="0"/>
      <p:regular r:id="rId16"/>
      <p:bold r:id="rId17"/>
      <p:italic r:id="rId18"/>
      <p:boldItalic r:id="rId19"/>
    </p:embeddedFont>
  </p:embeddedFont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Myhre Bråthen" initials="CMB" lastIdx="1" clrIdx="0">
    <p:extLst>
      <p:ext uri="{19B8F6BF-5375-455C-9EA6-DF929625EA0E}">
        <p15:presenceInfo xmlns:p15="http://schemas.microsoft.com/office/powerpoint/2012/main" userId="S-1-5-21-1650949492-458491344-9522986-29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498"/>
    <a:srgbClr val="01B6AD"/>
    <a:srgbClr val="9AE2DE"/>
    <a:srgbClr val="D6EEE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153" autoAdjust="0"/>
  </p:normalViewPr>
  <p:slideViewPr>
    <p:cSldViewPr snapToGrid="0" snapToObjects="1">
      <p:cViewPr varScale="1">
        <p:scale>
          <a:sx n="49" d="100"/>
          <a:sy n="49" d="100"/>
        </p:scale>
        <p:origin x="186"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4" d="100"/>
          <a:sy n="64" d="100"/>
        </p:scale>
        <p:origin x="272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3690BCC1-7175-5346-97CC-45D2877EF2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293EF48F-A46E-9742-AF8C-6113BBCCC1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0EB090-25BE-0B40-B79B-A6D1DEB9392D}" type="datetimeFigureOut">
              <a:rPr lang="nb-NO" smtClean="0"/>
              <a:t>04.06.2019</a:t>
            </a:fld>
            <a:endParaRPr lang="nb-NO"/>
          </a:p>
        </p:txBody>
      </p:sp>
      <p:sp>
        <p:nvSpPr>
          <p:cNvPr id="4" name="Plassholder for bunntekst 3">
            <a:extLst>
              <a:ext uri="{FF2B5EF4-FFF2-40B4-BE49-F238E27FC236}">
                <a16:creationId xmlns:a16="http://schemas.microsoft.com/office/drawing/2014/main" id="{23EB65C7-AABF-F345-9E45-689B3249CC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E34D6E0D-1791-2F4E-91EA-389511740C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9E1A5-37C9-2142-A6E0-55B119006751}" type="slidenum">
              <a:rPr lang="nb-NO" smtClean="0"/>
              <a:t>‹#›</a:t>
            </a:fld>
            <a:endParaRPr lang="nb-NO"/>
          </a:p>
        </p:txBody>
      </p:sp>
    </p:spTree>
    <p:extLst>
      <p:ext uri="{BB962C8B-B14F-4D97-AF65-F5344CB8AC3E}">
        <p14:creationId xmlns:p14="http://schemas.microsoft.com/office/powerpoint/2010/main" val="64437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DA4CAC-F64E-4478-98AF-F7800E285767}" type="datetimeFigureOut">
              <a:rPr lang="nb-NO" smtClean="0"/>
              <a:t>04.06.2019</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D1D6FD-2EA5-4FFF-B07F-6F402568522D}" type="slidenum">
              <a:rPr lang="nb-NO" smtClean="0"/>
              <a:t>‹#›</a:t>
            </a:fld>
            <a:endParaRPr lang="nb-NO"/>
          </a:p>
        </p:txBody>
      </p:sp>
    </p:spTree>
    <p:extLst>
      <p:ext uri="{BB962C8B-B14F-4D97-AF65-F5344CB8AC3E}">
        <p14:creationId xmlns:p14="http://schemas.microsoft.com/office/powerpoint/2010/main" val="201074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i="0" u="none" strike="noStrike" kern="1200" dirty="0" smtClean="0">
                <a:solidFill>
                  <a:schemeClr val="tx1"/>
                </a:solidFill>
                <a:effectLst/>
                <a:latin typeface="+mn-lt"/>
                <a:ea typeface="+mn-ea"/>
                <a:cs typeface="+mn-cs"/>
              </a:rPr>
              <a:t>Venteliste</a:t>
            </a:r>
            <a:endParaRPr lang="nb-NO" sz="1200" b="0" i="0" u="none" strike="noStrike" kern="1200" dirty="0" smtClean="0">
              <a:solidFill>
                <a:schemeClr val="tx1"/>
              </a:solidFill>
              <a:effectLst/>
              <a:latin typeface="+mn-lt"/>
              <a:ea typeface="+mn-ea"/>
              <a:cs typeface="+mn-cs"/>
            </a:endParaRPr>
          </a:p>
          <a:p>
            <a:r>
              <a:rPr lang="nb-NO" sz="1200" b="0" i="0" u="none" strike="noStrike" kern="1200" dirty="0" smtClean="0">
                <a:solidFill>
                  <a:schemeClr val="tx1"/>
                </a:solidFill>
                <a:effectLst/>
                <a:latin typeface="+mn-lt"/>
                <a:ea typeface="+mn-ea"/>
                <a:cs typeface="+mn-cs"/>
              </a:rPr>
              <a:t>Langtidsopphold 7 stk.</a:t>
            </a:r>
            <a:r>
              <a:rPr lang="nb-NO" dirty="0" smtClean="0"/>
              <a:t> </a:t>
            </a:r>
            <a:r>
              <a:rPr lang="nb-NO" sz="1200" b="0" i="0" u="none" strike="noStrike" kern="1200" dirty="0" smtClean="0">
                <a:solidFill>
                  <a:schemeClr val="tx1"/>
                </a:solidFill>
                <a:effectLst/>
                <a:latin typeface="+mn-lt"/>
                <a:ea typeface="+mn-ea"/>
                <a:cs typeface="+mn-cs"/>
              </a:rPr>
              <a:t>Av disse er 2 </a:t>
            </a:r>
            <a:r>
              <a:rPr lang="nb-NO" sz="1200" b="0" i="0" u="none" strike="noStrike" kern="1200" dirty="0" err="1" smtClean="0">
                <a:solidFill>
                  <a:schemeClr val="tx1"/>
                </a:solidFill>
                <a:effectLst/>
                <a:latin typeface="+mn-lt"/>
                <a:ea typeface="+mn-ea"/>
                <a:cs typeface="+mn-cs"/>
              </a:rPr>
              <a:t>stk</a:t>
            </a:r>
            <a:r>
              <a:rPr lang="nb-NO" sz="1200" b="0" i="0" u="none" strike="noStrike" kern="1200" dirty="0" smtClean="0">
                <a:solidFill>
                  <a:schemeClr val="tx1"/>
                </a:solidFill>
                <a:effectLst/>
                <a:latin typeface="+mn-lt"/>
                <a:ea typeface="+mn-ea"/>
                <a:cs typeface="+mn-cs"/>
              </a:rPr>
              <a:t> hjemmeboende</a:t>
            </a:r>
            <a:r>
              <a:rPr lang="nb-NO" dirty="0" smtClean="0"/>
              <a:t> </a:t>
            </a:r>
          </a:p>
          <a:p>
            <a:r>
              <a:rPr lang="nb-NO" sz="1200" b="0" i="0" u="none" strike="noStrike" kern="1200" dirty="0" smtClean="0">
                <a:solidFill>
                  <a:schemeClr val="tx1"/>
                </a:solidFill>
                <a:effectLst/>
                <a:latin typeface="+mn-lt"/>
                <a:ea typeface="+mn-ea"/>
                <a:cs typeface="+mn-cs"/>
              </a:rPr>
              <a:t>Omsorgsbolig 9 </a:t>
            </a:r>
            <a:r>
              <a:rPr lang="nb-NO" sz="1200" b="0" i="0" u="none" strike="noStrike" kern="1200" dirty="0" err="1" smtClean="0">
                <a:solidFill>
                  <a:schemeClr val="tx1"/>
                </a:solidFill>
                <a:effectLst/>
                <a:latin typeface="+mn-lt"/>
                <a:ea typeface="+mn-ea"/>
                <a:cs typeface="+mn-cs"/>
              </a:rPr>
              <a:t>stk</a:t>
            </a:r>
            <a:r>
              <a:rPr lang="nb-NO" dirty="0" smtClean="0"/>
              <a:t> </a:t>
            </a:r>
          </a:p>
          <a:p>
            <a:r>
              <a:rPr lang="nb-NO" sz="1200" b="0" i="0" u="none" strike="noStrike" kern="1200" dirty="0" smtClean="0">
                <a:solidFill>
                  <a:schemeClr val="tx1"/>
                </a:solidFill>
                <a:effectLst/>
                <a:latin typeface="+mn-lt"/>
                <a:ea typeface="+mn-ea"/>
                <a:cs typeface="+mn-cs"/>
              </a:rPr>
              <a:t>Dagopphold 5 </a:t>
            </a:r>
            <a:r>
              <a:rPr lang="nb-NO" sz="1200" b="0" i="0" u="none" strike="noStrike" kern="1200" dirty="0" err="1" smtClean="0">
                <a:solidFill>
                  <a:schemeClr val="tx1"/>
                </a:solidFill>
                <a:effectLst/>
                <a:latin typeface="+mn-lt"/>
                <a:ea typeface="+mn-ea"/>
                <a:cs typeface="+mn-cs"/>
              </a:rPr>
              <a:t>stk</a:t>
            </a:r>
            <a:r>
              <a:rPr lang="nb-NO" dirty="0" smtClean="0"/>
              <a:t> </a:t>
            </a:r>
          </a:p>
          <a:p>
            <a:endParaRPr lang="nb-NO" sz="1200" b="1" i="0" u="none" strike="noStrike" kern="1200" dirty="0" smtClean="0">
              <a:solidFill>
                <a:schemeClr val="tx1"/>
              </a:solidFill>
              <a:effectLst/>
              <a:latin typeface="+mn-lt"/>
              <a:ea typeface="+mn-ea"/>
              <a:cs typeface="+mn-cs"/>
            </a:endParaRPr>
          </a:p>
          <a:p>
            <a:r>
              <a:rPr lang="nb-NO" sz="1200" b="0" i="0" u="none" strike="noStrike" kern="1200" dirty="0" err="1" smtClean="0">
                <a:solidFill>
                  <a:schemeClr val="tx1"/>
                </a:solidFill>
                <a:effectLst/>
                <a:latin typeface="+mn-lt"/>
                <a:ea typeface="+mn-ea"/>
                <a:cs typeface="+mn-cs"/>
              </a:rPr>
              <a:t>Langtid</a:t>
            </a:r>
            <a:r>
              <a:rPr lang="nb-NO" sz="1200" b="0" i="0" u="none" strike="noStrike" kern="1200" dirty="0" smtClean="0">
                <a:solidFill>
                  <a:schemeClr val="tx1"/>
                </a:solidFill>
                <a:effectLst/>
                <a:latin typeface="+mn-lt"/>
                <a:ea typeface="+mn-ea"/>
                <a:cs typeface="+mn-cs"/>
              </a:rPr>
              <a:t> på korttidsplass Austjord = 1 </a:t>
            </a:r>
            <a:r>
              <a:rPr lang="nb-NO" sz="1200" b="0" i="0" u="none" strike="noStrike" kern="1200" dirty="0" err="1" smtClean="0">
                <a:solidFill>
                  <a:schemeClr val="tx1"/>
                </a:solidFill>
                <a:effectLst/>
                <a:latin typeface="+mn-lt"/>
                <a:ea typeface="+mn-ea"/>
                <a:cs typeface="+mn-cs"/>
              </a:rPr>
              <a:t>stk</a:t>
            </a:r>
            <a:r>
              <a:rPr lang="nb-NO" sz="1200" b="0" i="0" u="none" strike="noStrike" kern="1200" dirty="0" smtClean="0">
                <a:solidFill>
                  <a:schemeClr val="tx1"/>
                </a:solidFill>
                <a:effectLst/>
                <a:latin typeface="+mn-lt"/>
                <a:ea typeface="+mn-ea"/>
                <a:cs typeface="+mn-cs"/>
              </a:rPr>
              <a:t> </a:t>
            </a:r>
            <a:r>
              <a:rPr lang="nb-NO" dirty="0" smtClean="0"/>
              <a:t> </a:t>
            </a:r>
          </a:p>
          <a:p>
            <a:r>
              <a:rPr lang="nb-NO" sz="1200" b="0" i="0" u="none" strike="noStrike" kern="1200" dirty="0" smtClean="0">
                <a:solidFill>
                  <a:schemeClr val="tx1"/>
                </a:solidFill>
                <a:effectLst/>
                <a:latin typeface="+mn-lt"/>
                <a:ea typeface="+mn-ea"/>
                <a:cs typeface="+mn-cs"/>
              </a:rPr>
              <a:t>Beleggsprosent: Totalt = 98,3 %,</a:t>
            </a:r>
            <a:r>
              <a:rPr lang="nb-NO" dirty="0" smtClean="0"/>
              <a:t> </a:t>
            </a:r>
            <a:r>
              <a:rPr lang="nb-NO" baseline="0" dirty="0" smtClean="0"/>
              <a:t> </a:t>
            </a:r>
            <a:r>
              <a:rPr lang="nb-NO" sz="1200" b="0" i="0" u="none" strike="noStrike" kern="1200" dirty="0" err="1" smtClean="0">
                <a:solidFill>
                  <a:schemeClr val="tx1"/>
                </a:solidFill>
                <a:effectLst/>
                <a:latin typeface="+mn-lt"/>
                <a:ea typeface="+mn-ea"/>
                <a:cs typeface="+mn-cs"/>
              </a:rPr>
              <a:t>Langtid</a:t>
            </a:r>
            <a:r>
              <a:rPr lang="nb-NO" sz="1200" b="0" i="0" u="none" strike="noStrike" kern="1200" dirty="0" smtClean="0">
                <a:solidFill>
                  <a:schemeClr val="tx1"/>
                </a:solidFill>
                <a:effectLst/>
                <a:latin typeface="+mn-lt"/>
                <a:ea typeface="+mn-ea"/>
                <a:cs typeface="+mn-cs"/>
              </a:rPr>
              <a:t> = 98,6 %, Korttid = 97,6 %</a:t>
            </a:r>
            <a:r>
              <a:rPr lang="nb-NO" dirty="0" smtClean="0"/>
              <a:t> </a:t>
            </a:r>
            <a:endParaRPr lang="nb-NO" dirty="0"/>
          </a:p>
        </p:txBody>
      </p:sp>
      <p:sp>
        <p:nvSpPr>
          <p:cNvPr id="4" name="Plassholder for lysbildenummer 3"/>
          <p:cNvSpPr>
            <a:spLocks noGrp="1"/>
          </p:cNvSpPr>
          <p:nvPr>
            <p:ph type="sldNum" sz="quarter" idx="10"/>
          </p:nvPr>
        </p:nvSpPr>
        <p:spPr/>
        <p:txBody>
          <a:bodyPr/>
          <a:lstStyle/>
          <a:p>
            <a:fld id="{50D1D6FD-2EA5-4FFF-B07F-6F402568522D}" type="slidenum">
              <a:rPr lang="nb-NO" smtClean="0"/>
              <a:t>2</a:t>
            </a:fld>
            <a:endParaRPr lang="nb-NO"/>
          </a:p>
        </p:txBody>
      </p:sp>
    </p:spTree>
    <p:extLst>
      <p:ext uri="{BB962C8B-B14F-4D97-AF65-F5344CB8AC3E}">
        <p14:creationId xmlns:p14="http://schemas.microsoft.com/office/powerpoint/2010/main" val="3352626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50D1D6FD-2EA5-4FFF-B07F-6F402568522D}" type="slidenum">
              <a:rPr lang="nb-NO" smtClean="0"/>
              <a:t>12</a:t>
            </a:fld>
            <a:endParaRPr lang="nb-NO"/>
          </a:p>
        </p:txBody>
      </p:sp>
    </p:spTree>
    <p:extLst>
      <p:ext uri="{BB962C8B-B14F-4D97-AF65-F5344CB8AC3E}">
        <p14:creationId xmlns:p14="http://schemas.microsoft.com/office/powerpoint/2010/main" val="1019795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grpSp>
        <p:nvGrpSpPr>
          <p:cNvPr id="12" name="Gruppe 11"/>
          <p:cNvGrpSpPr/>
          <p:nvPr userDrawn="1"/>
        </p:nvGrpSpPr>
        <p:grpSpPr>
          <a:xfrm>
            <a:off x="0" y="2835906"/>
            <a:ext cx="12192000" cy="4022095"/>
            <a:chOff x="0" y="2835905"/>
            <a:chExt cx="9144000" cy="4022095"/>
          </a:xfrm>
        </p:grpSpPr>
        <p:sp>
          <p:nvSpPr>
            <p:cNvPr id="13" name="Rettvinklet trekant 12"/>
            <p:cNvSpPr/>
            <p:nvPr/>
          </p:nvSpPr>
          <p:spPr>
            <a:xfrm flipH="1">
              <a:off x="1023958" y="2835905"/>
              <a:ext cx="8120039" cy="1946786"/>
            </a:xfrm>
            <a:prstGeom prst="rtTriangle">
              <a:avLst/>
            </a:prstGeom>
            <a:solidFill>
              <a:srgbClr val="01B6AD">
                <a:alpha val="5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4" name="Rektangel 13"/>
            <p:cNvSpPr/>
            <p:nvPr userDrawn="1"/>
          </p:nvSpPr>
          <p:spPr>
            <a:xfrm>
              <a:off x="0" y="4812188"/>
              <a:ext cx="9144000" cy="2045812"/>
            </a:xfrm>
            <a:prstGeom prst="rect">
              <a:avLst/>
            </a:prstGeom>
            <a:solidFill>
              <a:srgbClr val="01B6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5" name="Rettvinklet trekant 14"/>
            <p:cNvSpPr/>
            <p:nvPr/>
          </p:nvSpPr>
          <p:spPr>
            <a:xfrm>
              <a:off x="0" y="3778879"/>
              <a:ext cx="9101862" cy="1032387"/>
            </a:xfrm>
            <a:prstGeom prst="rtTriangle">
              <a:avLst/>
            </a:prstGeom>
            <a:solidFill>
              <a:srgbClr val="9AE2DE">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16" name="Rettvinklet trekant 15"/>
            <p:cNvSpPr/>
            <p:nvPr userDrawn="1"/>
          </p:nvSpPr>
          <p:spPr>
            <a:xfrm flipH="1">
              <a:off x="0" y="3889360"/>
              <a:ext cx="9144000" cy="922828"/>
            </a:xfrm>
            <a:prstGeom prst="rtTriangle">
              <a:avLst/>
            </a:prstGeom>
            <a:solidFill>
              <a:srgbClr val="01B6A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grpSp>
      <p:sp>
        <p:nvSpPr>
          <p:cNvPr id="2" name="Tittel 1"/>
          <p:cNvSpPr>
            <a:spLocks noGrp="1"/>
          </p:cNvSpPr>
          <p:nvPr>
            <p:ph type="ctrTitle" hasCustomPrompt="1"/>
          </p:nvPr>
        </p:nvSpPr>
        <p:spPr>
          <a:xfrm>
            <a:off x="914400" y="5079128"/>
            <a:ext cx="10363200" cy="566758"/>
          </a:xfrm>
        </p:spPr>
        <p:txBody>
          <a:bodyPr>
            <a:normAutofit/>
          </a:bodyPr>
          <a:lstStyle>
            <a:lvl1pPr algn="ctr">
              <a:defRPr sz="2800" b="0">
                <a:solidFill>
                  <a:schemeClr val="bg1"/>
                </a:solidFill>
              </a:defRPr>
            </a:lvl1pPr>
          </a:lstStyle>
          <a:p>
            <a:r>
              <a:rPr lang="nb-NO" dirty="0" smtClean="0"/>
              <a:t>Hva handler presentasjonen om?</a:t>
            </a:r>
            <a:endParaRPr lang="nb-NO" dirty="0"/>
          </a:p>
        </p:txBody>
      </p:sp>
      <p:sp>
        <p:nvSpPr>
          <p:cNvPr id="3" name="Undertittel 2"/>
          <p:cNvSpPr>
            <a:spLocks noGrp="1"/>
          </p:cNvSpPr>
          <p:nvPr>
            <p:ph type="subTitle" idx="1" hasCustomPrompt="1"/>
          </p:nvPr>
        </p:nvSpPr>
        <p:spPr>
          <a:xfrm>
            <a:off x="1828800" y="5788855"/>
            <a:ext cx="8534400" cy="464235"/>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Hvem holder presentasjonen?</a:t>
            </a:r>
            <a:endParaRPr lang="nb-NO" dirty="0"/>
          </a:p>
        </p:txBody>
      </p:sp>
      <p:cxnSp>
        <p:nvCxnSpPr>
          <p:cNvPr id="5" name="Rett linje 4"/>
          <p:cNvCxnSpPr/>
          <p:nvPr userDrawn="1"/>
        </p:nvCxnSpPr>
        <p:spPr>
          <a:xfrm>
            <a:off x="1611338" y="5701075"/>
            <a:ext cx="9149121"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7" name="Bilde 16" descr="Ringerike_våpen.jpg">
            <a:extLst>
              <a:ext uri="{FF2B5EF4-FFF2-40B4-BE49-F238E27FC236}">
                <a16:creationId xmlns:a16="http://schemas.microsoft.com/office/drawing/2014/main" id="{0564C69D-A017-324C-B3FC-60D34833DA8B}"/>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3319"/>
          <a:stretch/>
        </p:blipFill>
        <p:spPr>
          <a:xfrm>
            <a:off x="4432109" y="2519916"/>
            <a:ext cx="3457400" cy="1064852"/>
          </a:xfrm>
          <a:prstGeom prst="rect">
            <a:avLst/>
          </a:prstGeom>
        </p:spPr>
      </p:pic>
      <p:pic>
        <p:nvPicPr>
          <p:cNvPr id="18" name="Bilde 1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393"/>
          <a:stretch/>
        </p:blipFill>
        <p:spPr>
          <a:xfrm>
            <a:off x="5351637" y="597665"/>
            <a:ext cx="1618343" cy="1966609"/>
          </a:xfrm>
          <a:prstGeom prst="rect">
            <a:avLst/>
          </a:prstGeom>
        </p:spPr>
      </p:pic>
    </p:spTree>
    <p:extLst>
      <p:ext uri="{BB962C8B-B14F-4D97-AF65-F5344CB8AC3E}">
        <p14:creationId xmlns:p14="http://schemas.microsoft.com/office/powerpoint/2010/main" val="36653245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b="1">
                <a:solidFill>
                  <a:srgbClr val="01B6AD"/>
                </a:solidFill>
              </a:defRPr>
            </a:lvl1pPr>
          </a:lstStyle>
          <a:p>
            <a:r>
              <a:rPr lang="nb-NO" smtClean="0"/>
              <a:t>Klikk for å redigere tittelstil</a:t>
            </a:r>
            <a:endParaRPr lang="nb-NO" dirty="0"/>
          </a:p>
        </p:txBody>
      </p:sp>
      <p:sp>
        <p:nvSpPr>
          <p:cNvPr id="3" name="Plassholder for innhold 2"/>
          <p:cNvSpPr>
            <a:spLocks noGrp="1"/>
          </p:cNvSpPr>
          <p:nvPr>
            <p:ph idx="1"/>
          </p:nvPr>
        </p:nvSpPr>
        <p:spPr/>
        <p:txBody>
          <a:bodyPr/>
          <a:lstStyle>
            <a:lvl1pPr marL="342900" indent="-342900">
              <a:buClr>
                <a:srgbClr val="01B6AD"/>
              </a:buClr>
              <a:buSzPct val="125000"/>
              <a:buFont typeface="Arial" panose="020B0604020202020204" pitchFamily="34" charset="0"/>
              <a:buChar char="•"/>
              <a:defRPr sz="3200"/>
            </a:lvl1pPr>
            <a:lvl2pPr marL="742950" indent="-285750">
              <a:buClr>
                <a:srgbClr val="01B6AD"/>
              </a:buClr>
              <a:buSzPct val="125000"/>
              <a:buFont typeface="Arial" panose="020B0604020202020204" pitchFamily="34" charset="0"/>
              <a:buChar char="•"/>
              <a:defRPr sz="2800"/>
            </a:lvl2pPr>
            <a:lvl3pPr marL="1143000" indent="-228600">
              <a:buClr>
                <a:srgbClr val="01B6AD"/>
              </a:buClr>
              <a:buSzPct val="125000"/>
              <a:buFont typeface="Arial" panose="020B0604020202020204" pitchFamily="34" charset="0"/>
              <a:buChar char="•"/>
              <a:defRPr/>
            </a:lvl3pPr>
            <a:lvl4pPr marL="1600200" indent="-228600">
              <a:buClr>
                <a:srgbClr val="01B6AD"/>
              </a:buClr>
              <a:buSzPct val="125000"/>
              <a:buFont typeface="Arial" panose="020B0604020202020204" pitchFamily="34" charset="0"/>
              <a:buChar char="•"/>
              <a:defRPr sz="2200"/>
            </a:lvl4pPr>
            <a:lvl5pPr marL="2057400" indent="-228600">
              <a:buClr>
                <a:srgbClr val="01B6AD"/>
              </a:buClr>
              <a:buSzPct val="125000"/>
              <a:buFont typeface="Arial" panose="020B0604020202020204" pitchFamily="34" charset="0"/>
              <a:buChar char="•"/>
              <a:defRPr sz="2000"/>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cxnSp>
        <p:nvCxnSpPr>
          <p:cNvPr id="5" name="Rett linje 4"/>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Bilde 6">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12" name="Bilde 11"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9" name="Rett linje 8"/>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1133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63084" y="4406901"/>
            <a:ext cx="10363200" cy="1362075"/>
          </a:xfrm>
        </p:spPr>
        <p:txBody>
          <a:bodyPr anchor="t"/>
          <a:lstStyle>
            <a:lvl1pPr algn="l">
              <a:defRPr sz="4000" b="1" cap="all">
                <a:solidFill>
                  <a:srgbClr val="01B6AD"/>
                </a:solidFill>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cxnSp>
        <p:nvCxnSpPr>
          <p:cNvPr id="5" name="Rett linje 4"/>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7" name="Bilde 6">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8" name="Bilde 7"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9" name="Rett linje 8"/>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16319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b="1">
                <a:solidFill>
                  <a:srgbClr val="01B6AD"/>
                </a:solidFill>
              </a:defRPr>
            </a:lvl1pPr>
          </a:lstStyle>
          <a:p>
            <a:r>
              <a:rPr lang="nb-NO" smtClean="0"/>
              <a:t>Klikk for å redigere tittelstil</a:t>
            </a:r>
            <a:endParaRPr lang="nb-NO" dirty="0"/>
          </a:p>
        </p:txBody>
      </p:sp>
      <p:sp>
        <p:nvSpPr>
          <p:cNvPr id="3" name="Plassholder for innhold 2"/>
          <p:cNvSpPr>
            <a:spLocks noGrp="1"/>
          </p:cNvSpPr>
          <p:nvPr>
            <p:ph sz="half" idx="1"/>
          </p:nvPr>
        </p:nvSpPr>
        <p:spPr>
          <a:xfrm>
            <a:off x="609600" y="1252026"/>
            <a:ext cx="5384800" cy="4874138"/>
          </a:xfrm>
        </p:spPr>
        <p:txBody>
          <a:bodyPr/>
          <a:lstStyle>
            <a:lvl1pPr marL="342900" indent="-342900">
              <a:buClr>
                <a:srgbClr val="01B6AD"/>
              </a:buClr>
              <a:buSzPct val="125000"/>
              <a:buFont typeface="Arial" panose="020B0604020202020204" pitchFamily="34" charset="0"/>
              <a:buChar char="•"/>
              <a:defRPr sz="2800"/>
            </a:lvl1pPr>
            <a:lvl2pPr marL="742950" indent="-285750">
              <a:buClr>
                <a:srgbClr val="01B6AD"/>
              </a:buClr>
              <a:buSzPct val="125000"/>
              <a:buFont typeface="Arial" panose="020B0604020202020204" pitchFamily="34" charset="0"/>
              <a:buChar char="•"/>
              <a:defRPr sz="2400"/>
            </a:lvl2pPr>
            <a:lvl3pPr marL="1143000" indent="-228600">
              <a:buClr>
                <a:srgbClr val="01B6AD"/>
              </a:buClr>
              <a:buSzPct val="125000"/>
              <a:buFont typeface="Arial" panose="020B0604020202020204" pitchFamily="34" charset="0"/>
              <a:buChar char="•"/>
              <a:defRPr sz="2000"/>
            </a:lvl3pPr>
            <a:lvl4pPr marL="1600200" indent="-228600">
              <a:buClr>
                <a:srgbClr val="01B6AD"/>
              </a:buClr>
              <a:buSzPct val="125000"/>
              <a:buFont typeface="Arial" panose="020B0604020202020204" pitchFamily="34" charset="0"/>
              <a:buChar char="•"/>
              <a:defRPr sz="1800"/>
            </a:lvl4pPr>
            <a:lvl5pPr marL="2057400" indent="-228600">
              <a:buClr>
                <a:srgbClr val="01B6AD"/>
              </a:buClr>
              <a:buSzPct val="125000"/>
              <a:buFont typeface="Arial" panose="020B0604020202020204" pitchFamily="34" charset="0"/>
              <a:buChar cha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6197600" y="1252026"/>
            <a:ext cx="5384800" cy="4874138"/>
          </a:xfrm>
        </p:spPr>
        <p:txBody>
          <a:bodyPr/>
          <a:lstStyle>
            <a:lvl1pPr marL="342900" indent="-342900">
              <a:buClr>
                <a:srgbClr val="01B6AD"/>
              </a:buClr>
              <a:buSzPct val="125000"/>
              <a:buFont typeface="Arial" panose="020B0604020202020204" pitchFamily="34" charset="0"/>
              <a:buChar char="•"/>
              <a:defRPr sz="2800"/>
            </a:lvl1pPr>
            <a:lvl2pPr marL="742950" indent="-285750">
              <a:buClr>
                <a:srgbClr val="01B6AD"/>
              </a:buClr>
              <a:buSzPct val="125000"/>
              <a:buFont typeface="Arial" panose="020B0604020202020204" pitchFamily="34" charset="0"/>
              <a:buChar char="•"/>
              <a:defRPr sz="2400"/>
            </a:lvl2pPr>
            <a:lvl3pPr marL="1143000" indent="-228600">
              <a:buClr>
                <a:srgbClr val="01B6AD"/>
              </a:buClr>
              <a:buSzPct val="125000"/>
              <a:buFont typeface="Arial" panose="020B0604020202020204" pitchFamily="34" charset="0"/>
              <a:buChar char="•"/>
              <a:defRPr sz="2000"/>
            </a:lvl3pPr>
            <a:lvl4pPr marL="1600200" indent="-228600">
              <a:buClr>
                <a:srgbClr val="01B6AD"/>
              </a:buClr>
              <a:buSzPct val="125000"/>
              <a:buFont typeface="Arial" panose="020B0604020202020204" pitchFamily="34" charset="0"/>
              <a:buChar char="•"/>
              <a:defRPr sz="1800"/>
            </a:lvl4pPr>
            <a:lvl5pPr marL="2057400" indent="-228600">
              <a:buClr>
                <a:srgbClr val="01B6AD"/>
              </a:buClr>
              <a:buSzPct val="125000"/>
              <a:buFont typeface="Arial" panose="020B0604020202020204" pitchFamily="34" charset="0"/>
              <a:buChar char="•"/>
              <a:defRPr sz="1800"/>
            </a:lvl5pPr>
            <a:lvl6pPr>
              <a:defRPr sz="1800"/>
            </a:lvl6pPr>
            <a:lvl7pPr>
              <a:defRPr sz="1800"/>
            </a:lvl7pPr>
            <a:lvl8pPr>
              <a:defRPr sz="1800"/>
            </a:lvl8pPr>
            <a:lvl9pPr>
              <a:defRPr sz="18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49481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a:solidFill>
                  <a:srgbClr val="01B6AD"/>
                </a:solidFill>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609600" y="1230923"/>
            <a:ext cx="538691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609600" y="2018715"/>
            <a:ext cx="5386917" cy="4107449"/>
          </a:xfrm>
        </p:spPr>
        <p:txBody>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1600"/>
            </a:lvl6pPr>
            <a:lvl7pPr>
              <a:defRPr sz="1600"/>
            </a:lvl7pPr>
            <a:lvl8pPr>
              <a:defRPr sz="1600"/>
            </a:lvl8pPr>
            <a:lvl9pPr>
              <a:defRPr sz="16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p:nvPr>
        </p:nvSpPr>
        <p:spPr>
          <a:xfrm>
            <a:off x="6193368" y="1230923"/>
            <a:ext cx="5389033"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6193368" y="2018715"/>
            <a:ext cx="5389033" cy="4107449"/>
          </a:xfrm>
        </p:spPr>
        <p:txBody>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1600"/>
            </a:lvl6pPr>
            <a:lvl7pPr>
              <a:defRPr sz="1600"/>
            </a:lvl7pPr>
            <a:lvl8pPr>
              <a:defRPr sz="1600"/>
            </a:lvl8pPr>
            <a:lvl9pPr>
              <a:defRPr sz="16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cxnSp>
        <p:nvCxnSpPr>
          <p:cNvPr id="8" name="Rett linje 7"/>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0" name="Bilde 9">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11" name="Bilde 10"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2" name="Rett linje 11"/>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7886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lvl1pPr>
              <a:defRPr sz="2900">
                <a:solidFill>
                  <a:srgbClr val="01B6AD"/>
                </a:solidFill>
              </a:defRPr>
            </a:lvl1pPr>
          </a:lstStyle>
          <a:p>
            <a:r>
              <a:rPr lang="nb-NO" smtClean="0"/>
              <a:t>Klikk for å redigere tittelstil</a:t>
            </a:r>
            <a:endParaRPr lang="nb-NO" dirty="0"/>
          </a:p>
        </p:txBody>
      </p:sp>
      <p:cxnSp>
        <p:nvCxnSpPr>
          <p:cNvPr id="4" name="Rett linje 3"/>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Bilde 5">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7" name="Bilde 6"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8" name="Rett linje 7"/>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4281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cxnSp>
        <p:nvCxnSpPr>
          <p:cNvPr id="3" name="Rett linje 2"/>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5" name="Bilde 4">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6" name="Bilde 5"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7" name="Rett linje 6"/>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14478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609601" y="1160585"/>
            <a:ext cx="4011084" cy="717453"/>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4766733" y="1160585"/>
            <a:ext cx="6815667" cy="4965578"/>
          </a:xfrm>
        </p:spPr>
        <p:txBody>
          <a:bodyPr>
            <a:normAutofit/>
          </a:bodyPr>
          <a:lstStyle>
            <a:lvl1pPr marL="342900" indent="-342900">
              <a:buClr>
                <a:srgbClr val="01B6AD"/>
              </a:buClr>
              <a:buSzPct val="125000"/>
              <a:buFont typeface="Arial" panose="020B0604020202020204" pitchFamily="34" charset="0"/>
              <a:buChar char="•"/>
              <a:defRPr sz="2400"/>
            </a:lvl1pPr>
            <a:lvl2pPr marL="742950" indent="-285750">
              <a:buClr>
                <a:srgbClr val="01B6AD"/>
              </a:buClr>
              <a:buSzPct val="125000"/>
              <a:buFont typeface="Arial" panose="020B0604020202020204" pitchFamily="34" charset="0"/>
              <a:buChar char="•"/>
              <a:defRPr sz="2000"/>
            </a:lvl2pPr>
            <a:lvl3pPr marL="1143000" indent="-228600">
              <a:buClr>
                <a:srgbClr val="01B6AD"/>
              </a:buClr>
              <a:buSzPct val="125000"/>
              <a:buFont typeface="Arial" panose="020B0604020202020204" pitchFamily="34" charset="0"/>
              <a:buChar char="•"/>
              <a:defRPr sz="1800"/>
            </a:lvl3pPr>
            <a:lvl4pPr marL="1600200" indent="-228600">
              <a:buClr>
                <a:srgbClr val="01B6AD"/>
              </a:buClr>
              <a:buSzPct val="125000"/>
              <a:buFont typeface="Arial" panose="020B0604020202020204" pitchFamily="34" charset="0"/>
              <a:buChar char="•"/>
              <a:defRPr sz="1600"/>
            </a:lvl4pPr>
            <a:lvl5pPr marL="2057400" indent="-228600">
              <a:buClr>
                <a:srgbClr val="01B6AD"/>
              </a:buClr>
              <a:buSzPct val="125000"/>
              <a:buFont typeface="Arial" panose="020B0604020202020204" pitchFamily="34" charset="0"/>
              <a:buChar char="•"/>
              <a:defRPr sz="1600"/>
            </a:lvl5pPr>
            <a:lvl6pPr>
              <a:defRPr sz="2000"/>
            </a:lvl6pPr>
            <a:lvl7pPr>
              <a:defRPr sz="2000"/>
            </a:lvl7pPr>
            <a:lvl8pPr>
              <a:defRPr sz="2000"/>
            </a:lvl8pPr>
            <a:lvl9pPr>
              <a:defRPr sz="2000"/>
            </a:lvl9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tekst 3"/>
          <p:cNvSpPr>
            <a:spLocks noGrp="1"/>
          </p:cNvSpPr>
          <p:nvPr>
            <p:ph type="body" sz="half" idx="2"/>
          </p:nvPr>
        </p:nvSpPr>
        <p:spPr>
          <a:xfrm>
            <a:off x="609601" y="1976511"/>
            <a:ext cx="4011084" cy="41496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96215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2389717" y="4800600"/>
            <a:ext cx="7315200" cy="566738"/>
          </a:xfrm>
        </p:spPr>
        <p:txBody>
          <a:bodyPr anchor="b"/>
          <a:lstStyle>
            <a:lvl1pPr algn="l">
              <a:defRPr sz="2000" b="1">
                <a:solidFill>
                  <a:srgbClr val="01B6AD"/>
                </a:solidFill>
              </a:defRPr>
            </a:lvl1pPr>
          </a:lstStyle>
          <a:p>
            <a:r>
              <a:rPr lang="nb-NO" smtClean="0"/>
              <a:t>Klikk for å redigere tittelstil</a:t>
            </a:r>
            <a:endParaRPr lang="nb-NO" dirty="0"/>
          </a:p>
        </p:txBody>
      </p:sp>
      <p:sp>
        <p:nvSpPr>
          <p:cNvPr id="3" name="Plassholder for bilde 2"/>
          <p:cNvSpPr>
            <a:spLocks noGrp="1"/>
          </p:cNvSpPr>
          <p:nvPr>
            <p:ph type="pic" idx="1"/>
          </p:nvPr>
        </p:nvSpPr>
        <p:spPr>
          <a:xfrm>
            <a:off x="2389717" y="942535"/>
            <a:ext cx="7315200" cy="3785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cxnSp>
        <p:nvCxnSpPr>
          <p:cNvPr id="6" name="Rett linje 5"/>
          <p:cNvCxnSpPr/>
          <p:nvPr userDrawn="1"/>
        </p:nvCxnSpPr>
        <p:spPr>
          <a:xfrm>
            <a:off x="309139" y="798841"/>
            <a:ext cx="10834711"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Bilde 7">
            <a:extLst>
              <a:ext uri="{FF2B5EF4-FFF2-40B4-BE49-F238E27FC236}">
                <a16:creationId xmlns:a16="http://schemas.microsoft.com/office/drawing/2014/main" id="{7BDE89CA-CFF8-9F40-B2A4-40EEE6EF64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393"/>
          <a:stretch/>
        </p:blipFill>
        <p:spPr>
          <a:xfrm>
            <a:off x="11143850" y="202945"/>
            <a:ext cx="827252" cy="1005276"/>
          </a:xfrm>
          <a:prstGeom prst="rect">
            <a:avLst/>
          </a:prstGeom>
        </p:spPr>
      </p:pic>
      <p:pic>
        <p:nvPicPr>
          <p:cNvPr id="9" name="Bilde 8" descr="ringerike_strip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854" y="6291688"/>
            <a:ext cx="8703736" cy="356173"/>
          </a:xfrm>
          <a:prstGeom prst="rect">
            <a:avLst/>
          </a:prstGeom>
        </p:spPr>
      </p:pic>
      <p:cxnSp>
        <p:nvCxnSpPr>
          <p:cNvPr id="10" name="Rett linje 9"/>
          <p:cNvCxnSpPr/>
          <p:nvPr userDrawn="1"/>
        </p:nvCxnSpPr>
        <p:spPr>
          <a:xfrm flipH="1" flipV="1">
            <a:off x="3857625" y="6584909"/>
            <a:ext cx="8056495" cy="1"/>
          </a:xfrm>
          <a:prstGeom prst="line">
            <a:avLst/>
          </a:prstGeom>
          <a:ln w="9525">
            <a:solidFill>
              <a:srgbClr val="00A49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47945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63007" y="202944"/>
            <a:ext cx="10274788" cy="513962"/>
          </a:xfrm>
          <a:prstGeom prst="rect">
            <a:avLst/>
          </a:prstGeom>
        </p:spPr>
        <p:txBody>
          <a:bodyPr vert="horz" lIns="91440" tIns="45720" rIns="91440" bIns="45720" rtlCol="0" anchor="ctr">
            <a:noAutofit/>
          </a:bodyPr>
          <a:lstStyle/>
          <a:p>
            <a:r>
              <a:rPr lang="nb-NO" dirty="0"/>
              <a:t>Klikk for å redigere tittelstil</a:t>
            </a:r>
          </a:p>
        </p:txBody>
      </p:sp>
      <p:sp>
        <p:nvSpPr>
          <p:cNvPr id="3" name="Plassholder for tekst 2"/>
          <p:cNvSpPr>
            <a:spLocks noGrp="1"/>
          </p:cNvSpPr>
          <p:nvPr>
            <p:ph type="body" idx="1"/>
          </p:nvPr>
        </p:nvSpPr>
        <p:spPr>
          <a:xfrm>
            <a:off x="163006" y="1323679"/>
            <a:ext cx="11751113" cy="485255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985798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l" defTabSz="457200" rtl="0" eaLnBrk="1" latinLnBrk="0" hangingPunct="1">
        <a:spcBef>
          <a:spcPct val="0"/>
        </a:spcBef>
        <a:buNone/>
        <a:defRPr sz="2900" b="1" kern="1200">
          <a:solidFill>
            <a:srgbClr val="01B6AD"/>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01B6AD"/>
        </a:buClr>
        <a:buSzPct val="125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Orientering HOV 4. juni 2019</a:t>
            </a:r>
            <a:endParaRPr lang="nb-NO" dirty="0"/>
          </a:p>
        </p:txBody>
      </p:sp>
      <p:sp>
        <p:nvSpPr>
          <p:cNvPr id="3" name="Undertittel 2"/>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3648552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a:r>
            <a:br>
              <a:rPr lang="nb-NO" dirty="0" smtClean="0"/>
            </a:br>
            <a:r>
              <a:rPr lang="nb-NO" dirty="0" smtClean="0"/>
              <a:t>Økonomisk </a:t>
            </a:r>
            <a:r>
              <a:rPr lang="nb-NO" dirty="0"/>
              <a:t>rådgivning </a:t>
            </a:r>
            <a:br>
              <a:rPr lang="nb-NO" dirty="0"/>
            </a:br>
            <a:endParaRPr lang="nb-NO" dirty="0"/>
          </a:p>
        </p:txBody>
      </p:sp>
      <p:sp>
        <p:nvSpPr>
          <p:cNvPr id="3" name="Plassholder for innhold 2"/>
          <p:cNvSpPr>
            <a:spLocks noGrp="1"/>
          </p:cNvSpPr>
          <p:nvPr>
            <p:ph idx="1"/>
          </p:nvPr>
        </p:nvSpPr>
        <p:spPr/>
        <p:txBody>
          <a:bodyPr>
            <a:normAutofit fontScale="92500" lnSpcReduction="10000"/>
          </a:bodyPr>
          <a:lstStyle/>
          <a:p>
            <a:r>
              <a:rPr lang="nb-NO" dirty="0" smtClean="0"/>
              <a:t>NAV </a:t>
            </a:r>
            <a:r>
              <a:rPr lang="nb-NO" dirty="0"/>
              <a:t>Ringerike har valgt å melde seg på som en av 30 “</a:t>
            </a:r>
            <a:r>
              <a:rPr lang="nb-NO" dirty="0" err="1"/>
              <a:t>Ipluss</a:t>
            </a:r>
            <a:r>
              <a:rPr lang="nb-NO" dirty="0"/>
              <a:t>”-kommuner fra september 2019. “</a:t>
            </a:r>
            <a:r>
              <a:rPr lang="nb-NO" dirty="0" err="1"/>
              <a:t>IPluss</a:t>
            </a:r>
            <a:r>
              <a:rPr lang="nb-NO" dirty="0"/>
              <a:t>” er et kompetanseprogram innen økonomisk rådgivning og vil gi et stort løft til både NAV-veileder, men også inviterte veiledere i Boligtjenesten og Flyktningeavdelingen. Vi har også invitert NAV-kontorene i Hole og Jevnaker til å delta i kompetanseløftet. NAV ønsker å presentere “</a:t>
            </a:r>
            <a:r>
              <a:rPr lang="nb-NO" dirty="0" err="1"/>
              <a:t>Ipluss</a:t>
            </a:r>
            <a:r>
              <a:rPr lang="nb-NO" dirty="0"/>
              <a:t>” for hovedkomiteen i omsorg og velferd i løpet av høsten 2019. </a:t>
            </a:r>
          </a:p>
          <a:p>
            <a:r>
              <a:rPr lang="nb-NO" dirty="0"/>
              <a:t>«</a:t>
            </a:r>
            <a:r>
              <a:rPr lang="nb-NO" dirty="0" err="1"/>
              <a:t>IPluss</a:t>
            </a:r>
            <a:r>
              <a:rPr lang="nb-NO" dirty="0"/>
              <a:t>» handler i stor grad om å lære og forstå økonomi, inntekt og utgifter på laveste nivå. «</a:t>
            </a:r>
            <a:r>
              <a:rPr lang="nb-NO" dirty="0" err="1"/>
              <a:t>IPluss</a:t>
            </a:r>
            <a:r>
              <a:rPr lang="nb-NO" dirty="0"/>
              <a:t>» vil være økonomisk rådgivning for alle uavhengig av inntekt og ytelse </a:t>
            </a:r>
          </a:p>
        </p:txBody>
      </p:sp>
    </p:spTree>
    <p:extLst>
      <p:ext uri="{BB962C8B-B14F-4D97-AF65-F5344CB8AC3E}">
        <p14:creationId xmlns:p14="http://schemas.microsoft.com/office/powerpoint/2010/main" val="1753082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normAutofit/>
          </a:bodyPr>
          <a:lstStyle/>
          <a:p>
            <a:r>
              <a:rPr lang="nb-NO" dirty="0"/>
              <a:t>NAV Ringerike har 2 gjeldsrådgivere som arbeider med gjeldssaker i tett samarbeid med husbanken og kreditorer. </a:t>
            </a:r>
            <a:endParaRPr lang="nb-NO" dirty="0" smtClean="0"/>
          </a:p>
          <a:p>
            <a:r>
              <a:rPr lang="nb-NO" dirty="0" smtClean="0"/>
              <a:t>NAV </a:t>
            </a:r>
            <a:r>
              <a:rPr lang="nb-NO" dirty="0"/>
              <a:t>Ringerike har i tillegg 2 som arbeider med frivillig forvaltning av inntekt. Forvalterne arbeider tett med gjeldsrådgiverne og mange saker er saker som går på tvers. </a:t>
            </a:r>
            <a:r>
              <a:rPr lang="nb-NO" dirty="0" smtClean="0"/>
              <a:t>Målet </a:t>
            </a:r>
            <a:r>
              <a:rPr lang="nb-NO" dirty="0"/>
              <a:t>med forvaltning er at bruker i løpet av en periode selv skal kunne ivareta egen økonomi og forvalte etter beste evne. </a:t>
            </a:r>
            <a:r>
              <a:rPr lang="nb-NO" dirty="0" smtClean="0"/>
              <a:t>I </a:t>
            </a:r>
            <a:r>
              <a:rPr lang="nb-NO" dirty="0"/>
              <a:t>forvaltningen er det stort fokus og opplæring på hverdagsøkonomien. </a:t>
            </a:r>
          </a:p>
        </p:txBody>
      </p:sp>
    </p:spTree>
    <p:extLst>
      <p:ext uri="{BB962C8B-B14F-4D97-AF65-F5344CB8AC3E}">
        <p14:creationId xmlns:p14="http://schemas.microsoft.com/office/powerpoint/2010/main" val="2592555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2720" y="6320985"/>
            <a:ext cx="11856720" cy="3592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381" y="5061099"/>
            <a:ext cx="1689122" cy="1230617"/>
          </a:xfrm>
          <a:prstGeom prst="rect">
            <a:avLst/>
          </a:prstGeom>
        </p:spPr>
      </p:pic>
      <p:sp>
        <p:nvSpPr>
          <p:cNvPr id="6" name="Plassholder for innhold 2"/>
          <p:cNvSpPr txBox="1">
            <a:spLocks/>
          </p:cNvSpPr>
          <p:nvPr/>
        </p:nvSpPr>
        <p:spPr>
          <a:xfrm>
            <a:off x="1689334" y="1468434"/>
            <a:ext cx="8813335" cy="485255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b-NO" sz="3200" dirty="0">
                <a:solidFill>
                  <a:schemeClr val="bg1"/>
                </a:solidFill>
                <a:latin typeface="Arial" panose="020B0604020202020204" pitchFamily="34" charset="0"/>
                <a:cs typeface="Arial" panose="020B0604020202020204" pitchFamily="34" charset="0"/>
              </a:rPr>
              <a:t>Avslutning og takk!</a:t>
            </a:r>
          </a:p>
          <a:p>
            <a:endParaRPr lang="nb-NO" dirty="0">
              <a:latin typeface="Arial" panose="020B0604020202020204" pitchFamily="34" charset="0"/>
              <a:cs typeface="Arial" panose="020B0604020202020204" pitchFamily="34" charset="0"/>
            </a:endParaRPr>
          </a:p>
        </p:txBody>
      </p:sp>
      <p:pic>
        <p:nvPicPr>
          <p:cNvPr id="7" name="Bilde 6" descr="Ringerike_våpen.jpg"/>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63319"/>
          <a:stretch/>
        </p:blipFill>
        <p:spPr>
          <a:xfrm>
            <a:off x="7423771" y="5889353"/>
            <a:ext cx="1860037" cy="572877"/>
          </a:xfrm>
          <a:prstGeom prst="rect">
            <a:avLst/>
          </a:prstGeom>
        </p:spPr>
      </p:pic>
      <p:pic>
        <p:nvPicPr>
          <p:cNvPr id="9" name="Bilde 8"/>
          <p:cNvPicPr>
            <a:picLocks noChangeAspect="1"/>
          </p:cNvPicPr>
          <p:nvPr/>
        </p:nvPicPr>
        <p:blipFill rotWithShape="1">
          <a:blip r:embed="rId5">
            <a:extLst>
              <a:ext uri="{28A0092B-C50C-407E-A947-70E740481C1C}">
                <a14:useLocalDpi xmlns:a14="http://schemas.microsoft.com/office/drawing/2010/main" val="0"/>
              </a:ext>
            </a:extLst>
          </a:blip>
          <a:srcRect t="2393"/>
          <a:stretch/>
        </p:blipFill>
        <p:spPr>
          <a:xfrm>
            <a:off x="7983716" y="5001646"/>
            <a:ext cx="740144" cy="899423"/>
          </a:xfrm>
          <a:prstGeom prst="rect">
            <a:avLst/>
          </a:prstGeom>
        </p:spPr>
      </p:pic>
      <p:grpSp>
        <p:nvGrpSpPr>
          <p:cNvPr id="14" name="Gruppe 13"/>
          <p:cNvGrpSpPr/>
          <p:nvPr/>
        </p:nvGrpSpPr>
        <p:grpSpPr>
          <a:xfrm flipH="1" flipV="1">
            <a:off x="0" y="-2"/>
            <a:ext cx="12192000" cy="5397911"/>
            <a:chOff x="0" y="2835905"/>
            <a:chExt cx="9144000" cy="4022096"/>
          </a:xfrm>
        </p:grpSpPr>
        <p:sp>
          <p:nvSpPr>
            <p:cNvPr id="15" name="Rettvinklet trekant 14"/>
            <p:cNvSpPr/>
            <p:nvPr/>
          </p:nvSpPr>
          <p:spPr>
            <a:xfrm flipH="1">
              <a:off x="1023958" y="2835905"/>
              <a:ext cx="8120039" cy="1946786"/>
            </a:xfrm>
            <a:prstGeom prst="rtTriangle">
              <a:avLst/>
            </a:prstGeom>
            <a:solidFill>
              <a:srgbClr val="01B6AD">
                <a:alpha val="57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6" name="Rektangel 15"/>
            <p:cNvSpPr/>
            <p:nvPr/>
          </p:nvSpPr>
          <p:spPr>
            <a:xfrm>
              <a:off x="0" y="4812189"/>
              <a:ext cx="9144000" cy="2045812"/>
            </a:xfrm>
            <a:prstGeom prst="rect">
              <a:avLst/>
            </a:prstGeom>
            <a:solidFill>
              <a:srgbClr val="01B6A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7" name="Rettvinklet trekant 16"/>
            <p:cNvSpPr/>
            <p:nvPr/>
          </p:nvSpPr>
          <p:spPr>
            <a:xfrm>
              <a:off x="0" y="3771595"/>
              <a:ext cx="9101862" cy="1032387"/>
            </a:xfrm>
            <a:prstGeom prst="rtTriangle">
              <a:avLst/>
            </a:prstGeom>
            <a:solidFill>
              <a:srgbClr val="9AE2DE">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18" name="Rettvinklet trekant 17"/>
            <p:cNvSpPr/>
            <p:nvPr/>
          </p:nvSpPr>
          <p:spPr>
            <a:xfrm flipH="1">
              <a:off x="0" y="3889360"/>
              <a:ext cx="9144000" cy="922828"/>
            </a:xfrm>
            <a:prstGeom prst="rtTriangle">
              <a:avLst/>
            </a:prstGeom>
            <a:solidFill>
              <a:srgbClr val="01B6A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grpSp>
      <p:sp>
        <p:nvSpPr>
          <p:cNvPr id="19" name="Plassholder for innhold 2"/>
          <p:cNvSpPr txBox="1">
            <a:spLocks/>
          </p:cNvSpPr>
          <p:nvPr/>
        </p:nvSpPr>
        <p:spPr>
          <a:xfrm>
            <a:off x="1438276" y="1620834"/>
            <a:ext cx="9216793" cy="485255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Tx/>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nb-NO" sz="3200" dirty="0">
                <a:solidFill>
                  <a:schemeClr val="bg1"/>
                </a:solidFill>
                <a:latin typeface="Arial" panose="020B0604020202020204" pitchFamily="34" charset="0"/>
                <a:cs typeface="Arial" panose="020B0604020202020204" pitchFamily="34" charset="0"/>
              </a:rPr>
              <a:t>Avslutning og takk!</a:t>
            </a:r>
          </a:p>
          <a:p>
            <a:endParaRPr lang="nb-N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630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pPr algn="ctr"/>
            <a:r>
              <a:rPr lang="nb-NO" dirty="0" smtClean="0"/>
              <a:t>Venteliste 2019</a:t>
            </a:r>
            <a:endParaRPr lang="nb-NO" dirty="0"/>
          </a:p>
        </p:txBody>
      </p:sp>
      <p:pic>
        <p:nvPicPr>
          <p:cNvPr id="4" name="Plassholder for innhold 3"/>
          <p:cNvPicPr>
            <a:picLocks noGrp="1" noChangeAspect="1"/>
          </p:cNvPicPr>
          <p:nvPr>
            <p:ph idx="1"/>
          </p:nvPr>
        </p:nvPicPr>
        <p:blipFill>
          <a:blip r:embed="rId3"/>
          <a:stretch>
            <a:fillRect/>
          </a:stretch>
        </p:blipFill>
        <p:spPr>
          <a:xfrm>
            <a:off x="2028304" y="1275803"/>
            <a:ext cx="7805651" cy="4816396"/>
          </a:xfrm>
          <a:prstGeom prst="rect">
            <a:avLst/>
          </a:prstGeom>
        </p:spPr>
      </p:pic>
    </p:spTree>
    <p:extLst>
      <p:ext uri="{BB962C8B-B14F-4D97-AF65-F5344CB8AC3E}">
        <p14:creationId xmlns:p14="http://schemas.microsoft.com/office/powerpoint/2010/main" val="4250628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Sosialhjelp Ringerike kommune</a:t>
            </a:r>
            <a:endParaRPr lang="nb-NO" dirty="0"/>
          </a:p>
        </p:txBody>
      </p:sp>
      <p:sp>
        <p:nvSpPr>
          <p:cNvPr id="3" name="Undertittel 2"/>
          <p:cNvSpPr>
            <a:spLocks noGrp="1"/>
          </p:cNvSpPr>
          <p:nvPr>
            <p:ph type="subTitle" idx="1"/>
          </p:nvPr>
        </p:nvSpPr>
        <p:spPr/>
        <p:txBody>
          <a:bodyPr/>
          <a:lstStyle/>
          <a:p>
            <a:r>
              <a:rPr lang="nb-NO" dirty="0" smtClean="0"/>
              <a:t>Status utvikling</a:t>
            </a:r>
            <a:endParaRPr lang="nb-NO" dirty="0"/>
          </a:p>
        </p:txBody>
      </p:sp>
    </p:spTree>
    <p:extLst>
      <p:ext uri="{BB962C8B-B14F-4D97-AF65-F5344CB8AC3E}">
        <p14:creationId xmlns:p14="http://schemas.microsoft.com/office/powerpoint/2010/main" val="101739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0" dirty="0" smtClean="0"/>
              <a:t>Hovedårsakene til økte utgiftene </a:t>
            </a:r>
            <a:r>
              <a:rPr lang="nb-NO" b="0" dirty="0"/>
              <a:t>til </a:t>
            </a:r>
            <a:r>
              <a:rPr lang="nb-NO" b="0" dirty="0" smtClean="0"/>
              <a:t>sosialhjelp</a:t>
            </a:r>
            <a:endParaRPr lang="nb-NO" dirty="0"/>
          </a:p>
        </p:txBody>
      </p:sp>
      <p:sp>
        <p:nvSpPr>
          <p:cNvPr id="3" name="Plassholder for innhold 2"/>
          <p:cNvSpPr>
            <a:spLocks noGrp="1"/>
          </p:cNvSpPr>
          <p:nvPr>
            <p:ph idx="1"/>
          </p:nvPr>
        </p:nvSpPr>
        <p:spPr>
          <a:xfrm>
            <a:off x="163006" y="953311"/>
            <a:ext cx="11751113" cy="5222919"/>
          </a:xfrm>
        </p:spPr>
        <p:txBody>
          <a:bodyPr>
            <a:normAutofit fontScale="85000" lnSpcReduction="20000"/>
          </a:bodyPr>
          <a:lstStyle/>
          <a:p>
            <a:pPr marL="0" indent="0">
              <a:buNone/>
            </a:pPr>
            <a:endParaRPr lang="nb-NO" dirty="0"/>
          </a:p>
          <a:p>
            <a:r>
              <a:rPr lang="nb-NO" dirty="0"/>
              <a:t>Nytt regelverk i lov om folketrygd. Tiden man kan motta arbeidsavklaringspenger har blitt kortet ned fra 4 til 3 år. </a:t>
            </a:r>
            <a:r>
              <a:rPr lang="nb-NO" smtClean="0"/>
              <a:t>Vilkårene </a:t>
            </a:r>
            <a:r>
              <a:rPr lang="nb-NO" dirty="0"/>
              <a:t>for å forlenge stønaden innskjerpet </a:t>
            </a:r>
            <a:r>
              <a:rPr lang="nb-NO" dirty="0" smtClean="0"/>
              <a:t>betydelig. Tiden </a:t>
            </a:r>
            <a:r>
              <a:rPr lang="nb-NO" dirty="0"/>
              <a:t>man kan forlenge ytelsen er redusert til kun to år. </a:t>
            </a:r>
            <a:endParaRPr lang="nb-NO" dirty="0" smtClean="0"/>
          </a:p>
          <a:p>
            <a:endParaRPr lang="nb-NO" dirty="0" smtClean="0"/>
          </a:p>
          <a:p>
            <a:r>
              <a:rPr lang="nb-NO" dirty="0" smtClean="0"/>
              <a:t>Ringerike </a:t>
            </a:r>
            <a:r>
              <a:rPr lang="nb-NO" dirty="0"/>
              <a:t>har redusert antall saker på arbeidsavklaringspenger fra 1018 </a:t>
            </a:r>
            <a:r>
              <a:rPr lang="nb-NO" dirty="0" smtClean="0"/>
              <a:t> 1.januar </a:t>
            </a:r>
            <a:r>
              <a:rPr lang="nb-NO" dirty="0"/>
              <a:t>2017 til rundt 700 i dag. Noen av de som tidligere mottok arbeidsavklaringspenger er i dag avhengig av økonomisk sosialhjelp eller kvalifiseringsstønad. </a:t>
            </a:r>
            <a:endParaRPr lang="nb-NO" dirty="0" smtClean="0"/>
          </a:p>
          <a:p>
            <a:endParaRPr lang="nb-NO" dirty="0"/>
          </a:p>
          <a:p>
            <a:r>
              <a:rPr lang="nb-NO" dirty="0"/>
              <a:t>Økningen i sosialhjelpsutgiftene etter regelverksendringen er en nasjonal trend, </a:t>
            </a:r>
          </a:p>
        </p:txBody>
      </p:sp>
    </p:spTree>
    <p:extLst>
      <p:ext uri="{BB962C8B-B14F-4D97-AF65-F5344CB8AC3E}">
        <p14:creationId xmlns:p14="http://schemas.microsoft.com/office/powerpoint/2010/main" val="359970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r>
              <a:rPr lang="nb-NO" dirty="0" smtClean="0"/>
              <a:t>Flere </a:t>
            </a:r>
            <a:r>
              <a:rPr lang="nb-NO" dirty="0"/>
              <a:t>kommuner ser en større økning på økonomisk sosialhjelp på grunn av at flere flyktninger nå er ferdig med introduksjonsprogrammet og overføres til oppfølging i NAV. Ringerike har sett denne økningen i første tertial av 2019. </a:t>
            </a:r>
            <a:endParaRPr lang="nb-NO" dirty="0" smtClean="0"/>
          </a:p>
          <a:p>
            <a:endParaRPr lang="nb-NO" dirty="0"/>
          </a:p>
          <a:p>
            <a:r>
              <a:rPr lang="nb-NO" dirty="0"/>
              <a:t>Flyktningeavdelingen opplyser om at 58 flyktninger vil gå ut av introduksjonsprogrammet våren 2019. Av disse er 38 under 30 år. </a:t>
            </a:r>
          </a:p>
          <a:p>
            <a:endParaRPr lang="nb-NO" dirty="0"/>
          </a:p>
          <a:p>
            <a:endParaRPr lang="nb-NO" dirty="0"/>
          </a:p>
        </p:txBody>
      </p:sp>
    </p:spTree>
    <p:extLst>
      <p:ext uri="{BB962C8B-B14F-4D97-AF65-F5344CB8AC3E}">
        <p14:creationId xmlns:p14="http://schemas.microsoft.com/office/powerpoint/2010/main" val="1914893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a:r>
            <a:br>
              <a:rPr lang="nb-NO" dirty="0" smtClean="0"/>
            </a:br>
            <a:r>
              <a:rPr lang="nb-NO" dirty="0" smtClean="0"/>
              <a:t>Mottakere </a:t>
            </a:r>
            <a:r>
              <a:rPr lang="nb-NO" dirty="0"/>
              <a:t>av sosialhjelp over 30 år </a:t>
            </a:r>
            <a:br>
              <a:rPr lang="nb-NO" dirty="0"/>
            </a:br>
            <a:endParaRPr lang="nb-NO" dirty="0"/>
          </a:p>
        </p:txBody>
      </p:sp>
      <p:sp>
        <p:nvSpPr>
          <p:cNvPr id="3" name="Plassholder for innhold 2"/>
          <p:cNvSpPr>
            <a:spLocks noGrp="1"/>
          </p:cNvSpPr>
          <p:nvPr>
            <p:ph idx="1"/>
          </p:nvPr>
        </p:nvSpPr>
        <p:spPr>
          <a:xfrm>
            <a:off x="163006" y="1070043"/>
            <a:ext cx="11751113" cy="5106187"/>
          </a:xfrm>
        </p:spPr>
        <p:txBody>
          <a:bodyPr>
            <a:normAutofit fontScale="70000" lnSpcReduction="20000"/>
          </a:bodyPr>
          <a:lstStyle/>
          <a:p>
            <a:pPr marL="0" indent="0">
              <a:buNone/>
            </a:pPr>
            <a:r>
              <a:rPr lang="nb-NO" dirty="0" smtClean="0"/>
              <a:t>I </a:t>
            </a:r>
            <a:r>
              <a:rPr lang="nb-NO" dirty="0"/>
              <a:t>første tertial ser vi en nedgang i utbetaling av sosialhjelp fra det som ble utbetalt i 2018. </a:t>
            </a:r>
            <a:r>
              <a:rPr lang="nb-NO" dirty="0" smtClean="0"/>
              <a:t> -</a:t>
            </a:r>
            <a:r>
              <a:rPr lang="nb-NO" dirty="0"/>
              <a:t>1.471.015 		</a:t>
            </a:r>
          </a:p>
          <a:p>
            <a:r>
              <a:rPr lang="nb-NO" dirty="0"/>
              <a:t>Antall mottakere med sosialhjelp som hovedinntekt 	</a:t>
            </a:r>
            <a:endParaRPr lang="nb-NO" dirty="0" smtClean="0"/>
          </a:p>
          <a:p>
            <a:r>
              <a:rPr lang="nb-NO" dirty="0"/>
              <a:t>A</a:t>
            </a:r>
            <a:r>
              <a:rPr lang="nb-NO" dirty="0" smtClean="0"/>
              <a:t>pril 2018: 156 (287 </a:t>
            </a:r>
            <a:r>
              <a:rPr lang="nb-NO" dirty="0"/>
              <a:t>inkludert supplering) </a:t>
            </a:r>
            <a:endParaRPr lang="nb-NO" dirty="0" smtClean="0"/>
          </a:p>
          <a:p>
            <a:r>
              <a:rPr lang="nb-NO" dirty="0" smtClean="0"/>
              <a:t>April 2019: 165 </a:t>
            </a:r>
            <a:r>
              <a:rPr lang="nb-NO" dirty="0"/>
              <a:t>(267 inkludert supplering) </a:t>
            </a:r>
            <a:endParaRPr lang="nb-NO" dirty="0" smtClean="0"/>
          </a:p>
          <a:p>
            <a:endParaRPr lang="nb-NO" dirty="0" smtClean="0"/>
          </a:p>
          <a:p>
            <a:pPr marL="0" indent="0">
              <a:buNone/>
            </a:pPr>
            <a:r>
              <a:rPr lang="nb-NO" dirty="0" smtClean="0"/>
              <a:t>Hovedgrep </a:t>
            </a:r>
            <a:r>
              <a:rPr lang="nb-NO" dirty="0"/>
              <a:t>har vært: </a:t>
            </a:r>
          </a:p>
          <a:p>
            <a:r>
              <a:rPr lang="nb-NO" dirty="0" smtClean="0"/>
              <a:t> </a:t>
            </a:r>
            <a:r>
              <a:rPr lang="nb-NO" dirty="0"/>
              <a:t>I løpet av 2018 har psykologen på </a:t>
            </a:r>
            <a:r>
              <a:rPr lang="nb-NO" dirty="0" smtClean="0"/>
              <a:t>NAV jobbet med avklaringer. Totalt </a:t>
            </a:r>
            <a:r>
              <a:rPr lang="nb-NO" dirty="0"/>
              <a:t>ble 30 </a:t>
            </a:r>
            <a:r>
              <a:rPr lang="nb-NO" dirty="0" smtClean="0"/>
              <a:t>fra </a:t>
            </a:r>
            <a:r>
              <a:rPr lang="nb-NO" dirty="0"/>
              <a:t>sosialhjelp til uføreytelse og 11 til annen statlig ytelse i 2018. Dette innebærer ved et forsiktig anslag innsparinger på 350 000 pr. måned. </a:t>
            </a:r>
          </a:p>
          <a:p>
            <a:r>
              <a:rPr lang="nb-NO" dirty="0" smtClean="0"/>
              <a:t> </a:t>
            </a:r>
            <a:r>
              <a:rPr lang="nb-NO" dirty="0"/>
              <a:t>Bruken av statlige tiltak og jobbspesialister innenfor rammen av det som er mulig. </a:t>
            </a:r>
            <a:endParaRPr lang="nb-NO" dirty="0" smtClean="0"/>
          </a:p>
          <a:p>
            <a:endParaRPr lang="nb-NO" dirty="0"/>
          </a:p>
          <a:p>
            <a:r>
              <a:rPr lang="nb-NO" dirty="0"/>
              <a:t>Utbedret rutiner for tettere og mer resultatfokusert samarbeid mellom veileder oppfølging og veileder sosialhjelp. </a:t>
            </a:r>
          </a:p>
          <a:p>
            <a:r>
              <a:rPr lang="nb-NO" dirty="0" smtClean="0"/>
              <a:t>Ny </a:t>
            </a:r>
            <a:r>
              <a:rPr lang="nb-NO" dirty="0"/>
              <a:t>stilling som fagleder på området sosiale tjenester. </a:t>
            </a:r>
          </a:p>
          <a:p>
            <a:endParaRPr lang="nb-NO" dirty="0"/>
          </a:p>
          <a:p>
            <a:endParaRPr lang="nb-NO" dirty="0"/>
          </a:p>
          <a:p>
            <a:pPr marL="0" indent="0">
              <a:buNone/>
            </a:pPr>
            <a:endParaRPr lang="nb-NO" dirty="0"/>
          </a:p>
          <a:p>
            <a:endParaRPr lang="nb-NO" dirty="0"/>
          </a:p>
        </p:txBody>
      </p:sp>
    </p:spTree>
    <p:extLst>
      <p:ext uri="{BB962C8B-B14F-4D97-AF65-F5344CB8AC3E}">
        <p14:creationId xmlns:p14="http://schemas.microsoft.com/office/powerpoint/2010/main" val="1801673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a:r>
            <a:br>
              <a:rPr lang="nb-NO" dirty="0" smtClean="0"/>
            </a:br>
            <a:r>
              <a:rPr lang="nb-NO" dirty="0" smtClean="0"/>
              <a:t>Mottakere </a:t>
            </a:r>
            <a:r>
              <a:rPr lang="nb-NO" dirty="0"/>
              <a:t>av økonomisk sosialhjelp under 30 år </a:t>
            </a:r>
            <a:br>
              <a:rPr lang="nb-NO" dirty="0"/>
            </a:br>
            <a:endParaRPr lang="nb-NO" dirty="0"/>
          </a:p>
        </p:txBody>
      </p:sp>
      <p:sp>
        <p:nvSpPr>
          <p:cNvPr id="3" name="Plassholder for innhold 2"/>
          <p:cNvSpPr>
            <a:spLocks noGrp="1"/>
          </p:cNvSpPr>
          <p:nvPr>
            <p:ph idx="1"/>
          </p:nvPr>
        </p:nvSpPr>
        <p:spPr/>
        <p:txBody>
          <a:bodyPr/>
          <a:lstStyle/>
          <a:p>
            <a:r>
              <a:rPr lang="nb-NO" dirty="0" smtClean="0"/>
              <a:t>Denne </a:t>
            </a:r>
            <a:r>
              <a:rPr lang="nb-NO" dirty="0"/>
              <a:t>gruppen har de siste årene hatt en relativt god utvikling, selv om mange har mottatt økonomisk sosialhjelp over lengre tid. De siste månedene har denne gruppen hatt en svært bekymringsfull utvikling</a:t>
            </a:r>
            <a:r>
              <a:rPr lang="nb-NO" dirty="0" smtClean="0"/>
              <a:t>.</a:t>
            </a:r>
          </a:p>
          <a:p>
            <a:r>
              <a:rPr lang="nb-NO" dirty="0"/>
              <a:t>Antall mottakere med sosialhjelp som hovedinntekt 	</a:t>
            </a:r>
          </a:p>
          <a:p>
            <a:r>
              <a:rPr lang="nb-NO" dirty="0" smtClean="0"/>
              <a:t>1. tertial 2018: 84 (</a:t>
            </a:r>
            <a:r>
              <a:rPr lang="nb-NO" dirty="0"/>
              <a:t>164 inkludert supplering) 	</a:t>
            </a:r>
            <a:endParaRPr lang="nb-NO" dirty="0" smtClean="0"/>
          </a:p>
          <a:p>
            <a:r>
              <a:rPr lang="nb-NO" dirty="0" smtClean="0"/>
              <a:t>1. tertial 2019: 96</a:t>
            </a:r>
            <a:r>
              <a:rPr lang="nb-NO" dirty="0"/>
              <a:t> </a:t>
            </a:r>
            <a:r>
              <a:rPr lang="nb-NO" dirty="0" smtClean="0"/>
              <a:t>(157 </a:t>
            </a:r>
            <a:r>
              <a:rPr lang="nb-NO" dirty="0"/>
              <a:t>inkludert supplering) 	</a:t>
            </a:r>
          </a:p>
          <a:p>
            <a:endParaRPr lang="nb-NO" dirty="0"/>
          </a:p>
          <a:p>
            <a:endParaRPr lang="nb-NO" dirty="0"/>
          </a:p>
        </p:txBody>
      </p:sp>
    </p:spTree>
    <p:extLst>
      <p:ext uri="{BB962C8B-B14F-4D97-AF65-F5344CB8AC3E}">
        <p14:creationId xmlns:p14="http://schemas.microsoft.com/office/powerpoint/2010/main" val="918847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a:r>
            <a:br>
              <a:rPr lang="nb-NO" dirty="0" smtClean="0"/>
            </a:br>
            <a:r>
              <a:rPr lang="nb-NO" dirty="0" smtClean="0"/>
              <a:t>Kjennetegn </a:t>
            </a:r>
            <a:r>
              <a:rPr lang="nb-NO" dirty="0"/>
              <a:t>på de unge er: </a:t>
            </a:r>
            <a:br>
              <a:rPr lang="nb-NO" dirty="0"/>
            </a:br>
            <a:endParaRPr lang="nb-NO" dirty="0"/>
          </a:p>
        </p:txBody>
      </p:sp>
      <p:sp>
        <p:nvSpPr>
          <p:cNvPr id="3" name="Plassholder for innhold 2"/>
          <p:cNvSpPr>
            <a:spLocks noGrp="1"/>
          </p:cNvSpPr>
          <p:nvPr>
            <p:ph idx="1"/>
          </p:nvPr>
        </p:nvSpPr>
        <p:spPr>
          <a:xfrm>
            <a:off x="163006" y="1070043"/>
            <a:ext cx="11751113" cy="5106187"/>
          </a:xfrm>
        </p:spPr>
        <p:txBody>
          <a:bodyPr>
            <a:normAutofit fontScale="70000" lnSpcReduction="20000"/>
          </a:bodyPr>
          <a:lstStyle/>
          <a:p>
            <a:r>
              <a:rPr lang="nb-NO" dirty="0" smtClean="0"/>
              <a:t>Utfordringer </a:t>
            </a:r>
            <a:r>
              <a:rPr lang="nb-NO" dirty="0"/>
              <a:t>med rus og eller psykisk helse </a:t>
            </a:r>
          </a:p>
          <a:p>
            <a:r>
              <a:rPr lang="nb-NO" dirty="0" smtClean="0"/>
              <a:t>Nesten </a:t>
            </a:r>
            <a:r>
              <a:rPr lang="nb-NO" dirty="0"/>
              <a:t>ingen av de som er avhengig av økonomisk sosialhjelp over tid har fullført videregående skole, flere får sosialhjelp for å klare å gjennomføre skolegangen </a:t>
            </a:r>
          </a:p>
          <a:p>
            <a:r>
              <a:rPr lang="nb-NO" dirty="0" smtClean="0"/>
              <a:t>27 </a:t>
            </a:r>
            <a:r>
              <a:rPr lang="nb-NO" dirty="0"/>
              <a:t>forsørger barn </a:t>
            </a:r>
            <a:endParaRPr lang="nb-NO" dirty="0" smtClean="0"/>
          </a:p>
          <a:p>
            <a:endParaRPr lang="nb-NO" dirty="0"/>
          </a:p>
          <a:p>
            <a:r>
              <a:rPr lang="nb-NO" dirty="0"/>
              <a:t>Flere unge kommer fra introduksjonsordningen og flere av de enslige mindreårige flyktningene har kommet over for oppfølging i NAV </a:t>
            </a:r>
            <a:endParaRPr lang="nb-NO" dirty="0" smtClean="0"/>
          </a:p>
          <a:p>
            <a:pPr marL="0" indent="0">
              <a:buNone/>
            </a:pPr>
            <a:endParaRPr lang="nb-NO" dirty="0"/>
          </a:p>
          <a:p>
            <a:r>
              <a:rPr lang="nb-NO" dirty="0" smtClean="0"/>
              <a:t>Flere </a:t>
            </a:r>
            <a:r>
              <a:rPr lang="nb-NO" dirty="0"/>
              <a:t>enn i fjor er delvis sysselsatt, men har ofte usikker tilknytning til arbeidslivet og faller fort ut, samtidig som de ikke tjener nok til å forsørge seg helt selv </a:t>
            </a:r>
          </a:p>
          <a:p>
            <a:endParaRPr lang="nb-NO" dirty="0"/>
          </a:p>
          <a:p>
            <a:r>
              <a:rPr lang="nb-NO" dirty="0" smtClean="0"/>
              <a:t>Prosjektstilling </a:t>
            </a:r>
            <a:r>
              <a:rPr lang="nb-NO" dirty="0"/>
              <a:t>fra NAV Vest-Viken «NAV veileder i videregående skole» kom i gang seint på høsten 2018, fikk eget kontor på skolene rett før jul, men har likevel hatt henvendelser fra 30 ulike unge. De største utfordringene til ungdommene er knyttet til økonomi, skolefravær, psykososiale problemer og hjemmesituasjon. Det er også tett samarbeid med oppfølgingstjenesten rundt de som faller ut av skoleløpet/ikke får lærlingeplass m.m. </a:t>
            </a:r>
          </a:p>
          <a:p>
            <a:endParaRPr lang="nb-NO" dirty="0"/>
          </a:p>
          <a:p>
            <a:endParaRPr lang="nb-NO" dirty="0"/>
          </a:p>
        </p:txBody>
      </p:sp>
    </p:spTree>
    <p:extLst>
      <p:ext uri="{BB962C8B-B14F-4D97-AF65-F5344CB8AC3E}">
        <p14:creationId xmlns:p14="http://schemas.microsoft.com/office/powerpoint/2010/main" val="452275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a:r>
            <a:br>
              <a:rPr lang="nb-NO" dirty="0" smtClean="0"/>
            </a:br>
            <a:r>
              <a:rPr lang="nb-NO" dirty="0" smtClean="0"/>
              <a:t>Flyktninger </a:t>
            </a:r>
            <a:r>
              <a:rPr lang="nb-NO" dirty="0"/>
              <a:t/>
            </a:r>
            <a:br>
              <a:rPr lang="nb-NO" dirty="0"/>
            </a:br>
            <a:endParaRPr lang="nb-NO" dirty="0"/>
          </a:p>
        </p:txBody>
      </p:sp>
      <p:sp>
        <p:nvSpPr>
          <p:cNvPr id="3" name="Plassholder for innhold 2"/>
          <p:cNvSpPr>
            <a:spLocks noGrp="1"/>
          </p:cNvSpPr>
          <p:nvPr>
            <p:ph idx="1"/>
          </p:nvPr>
        </p:nvSpPr>
        <p:spPr/>
        <p:txBody>
          <a:bodyPr/>
          <a:lstStyle/>
          <a:p>
            <a:r>
              <a:rPr lang="nb-NO" dirty="0" smtClean="0"/>
              <a:t>Flere </a:t>
            </a:r>
            <a:r>
              <a:rPr lang="nb-NO" dirty="0"/>
              <a:t>kommuner ser en større økning på økonomisk sosialhjelp på grunn av at flere flyktninger nå er ferdig med introduksjonsprogrammet og overføres til oppfølging i NAV. Ringerike har sett denne økningen i første tertial av 2019. </a:t>
            </a:r>
            <a:endParaRPr lang="nb-NO" dirty="0" smtClean="0"/>
          </a:p>
          <a:p>
            <a:r>
              <a:rPr lang="nb-NO" dirty="0" smtClean="0"/>
              <a:t>Økning fra 59 til 63</a:t>
            </a:r>
          </a:p>
          <a:p>
            <a:r>
              <a:rPr lang="nb-NO" dirty="0"/>
              <a:t>Fra 2016 har NAV prioritert ressurser til denne brukergruppen for å bidra til at flest mulig blir i stand til å forsørge seg selv etter endt introduksjonsprogram. </a:t>
            </a:r>
          </a:p>
        </p:txBody>
      </p:sp>
    </p:spTree>
    <p:extLst>
      <p:ext uri="{BB962C8B-B14F-4D97-AF65-F5344CB8AC3E}">
        <p14:creationId xmlns:p14="http://schemas.microsoft.com/office/powerpoint/2010/main" val="2921125274"/>
      </p:ext>
    </p:extLst>
  </p:cSld>
  <p:clrMapOvr>
    <a:masterClrMapping/>
  </p:clrMapOvr>
</p:sld>
</file>

<file path=ppt/theme/theme1.xml><?xml version="1.0" encoding="utf-8"?>
<a:theme xmlns:a="http://schemas.openxmlformats.org/drawingml/2006/main" name="Ringerike_PPTmal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ingerike_PPTmal_16-9" id="{2B770080-C8E0-4D5D-8611-6131CBFBAFBF}" vid="{D6CD3378-952D-49B2-B92A-08A022766D3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65</TotalTime>
  <Words>703</Words>
  <Application>Microsoft Office PowerPoint</Application>
  <PresentationFormat>Widescreen</PresentationFormat>
  <Paragraphs>63</Paragraphs>
  <Slides>12</Slides>
  <Notes>2</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12</vt:i4>
      </vt:variant>
    </vt:vector>
  </HeadingPairs>
  <TitlesOfParts>
    <vt:vector size="15" baseType="lpstr">
      <vt:lpstr>Arial</vt:lpstr>
      <vt:lpstr>Calibri</vt:lpstr>
      <vt:lpstr>Ringerike_PPTmal_16-9</vt:lpstr>
      <vt:lpstr>Orientering HOV 4. juni 2019</vt:lpstr>
      <vt:lpstr>Venteliste 2019</vt:lpstr>
      <vt:lpstr>Sosialhjelp Ringerike kommune</vt:lpstr>
      <vt:lpstr>Hovedårsakene til økte utgiftene til sosialhjelp</vt:lpstr>
      <vt:lpstr>PowerPoint-presentasjon</vt:lpstr>
      <vt:lpstr> Mottakere av sosialhjelp over 30 år  </vt:lpstr>
      <vt:lpstr> Mottakere av økonomisk sosialhjelp under 30 år  </vt:lpstr>
      <vt:lpstr> Kjennetegn på de unge er:  </vt:lpstr>
      <vt:lpstr> Flyktninger  </vt:lpstr>
      <vt:lpstr> Økonomisk rådgivning  </vt:lpstr>
      <vt:lpstr>PowerPoint-presentasjon</vt:lpstr>
      <vt:lpstr>PowerPoint-presentasjon</vt:lpstr>
    </vt:vector>
  </TitlesOfParts>
  <Company>Ringerike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Radu Olsen</dc:creator>
  <cp:lastModifiedBy>Christine Myhre Bråthen</cp:lastModifiedBy>
  <cp:revision>10</cp:revision>
  <dcterms:created xsi:type="dcterms:W3CDTF">2019-06-04T10:40:35Z</dcterms:created>
  <dcterms:modified xsi:type="dcterms:W3CDTF">2019-06-04T15:44:52Z</dcterms:modified>
</cp:coreProperties>
</file>