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4" r:id="rId2"/>
    <p:sldId id="302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299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182" autoAdjust="0"/>
  </p:normalViewPr>
  <p:slideViewPr>
    <p:cSldViewPr snapToGrid="0" snapToObjects="1">
      <p:cViewPr varScale="1">
        <p:scale>
          <a:sx n="86" d="100"/>
          <a:sy n="86" d="100"/>
        </p:scale>
        <p:origin x="14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Avsatt 23,2 MNOK</a:t>
            </a:r>
            <a:r>
              <a:rPr lang="nb-NO" baseline="0" dirty="0" smtClean="0"/>
              <a:t> til </a:t>
            </a:r>
            <a:r>
              <a:rPr lang="nb-NO" baseline="0" dirty="0" err="1" smtClean="0"/>
              <a:t>disp.fond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err="1" smtClean="0"/>
              <a:t>Mindreforbruk</a:t>
            </a:r>
            <a:r>
              <a:rPr lang="nb-NO" baseline="0" dirty="0" smtClean="0"/>
              <a:t> 14,9 </a:t>
            </a:r>
            <a:r>
              <a:rPr lang="nb-NO" baseline="0" dirty="0" err="1" smtClean="0"/>
              <a:t>MNOk</a:t>
            </a:r>
            <a:r>
              <a:rPr lang="nb-NO" baseline="0" dirty="0" smtClean="0"/>
              <a:t> til disponering = 38 MNOK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Fossefondet – avkastning 6,7 MNOK lavere enn budsjett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Avsetning Ringeriksbadet 6,6 MNOK – MVA-krav og underskudd i 2018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57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65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Adm</a:t>
            </a:r>
            <a:r>
              <a:rPr lang="nb-NO" dirty="0" smtClean="0"/>
              <a:t> –</a:t>
            </a:r>
            <a:r>
              <a:rPr lang="nb-NO" baseline="0" dirty="0" smtClean="0"/>
              <a:t> ikke budsjettkorrigert for 3,3 MNOK fra Formannskapets </a:t>
            </a:r>
            <a:r>
              <a:rPr lang="nb-NO" baseline="0" dirty="0" err="1" smtClean="0"/>
              <a:t>disp.konto</a:t>
            </a:r>
            <a:r>
              <a:rPr lang="nb-NO" baseline="0" dirty="0" smtClean="0"/>
              <a:t> til byplanarbeid, ville gitt besparelse på 0,9 MNOK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Barnehage – i balanse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Grunnskole – skolene i balanse, utfordringen ligger hos </a:t>
            </a:r>
            <a:r>
              <a:rPr lang="nb-NO" baseline="0" dirty="0" err="1" smtClean="0"/>
              <a:t>komm.sjef</a:t>
            </a:r>
            <a:r>
              <a:rPr lang="nb-NO" baseline="0" dirty="0" smtClean="0"/>
              <a:t> – ytterligere kostnader andre kommuner og </a:t>
            </a:r>
            <a:r>
              <a:rPr lang="nb-NO" baseline="0" dirty="0" err="1" smtClean="0"/>
              <a:t>spes.ped</a:t>
            </a:r>
            <a:r>
              <a:rPr lang="nb-NO" baseline="0" dirty="0" smtClean="0"/>
              <a:t> i private skoler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Spesielle tiltak – advokatutgifter fra 2017 og 2018 som har kommet svært sent, omfattende hasteplasseringer på slutten av året, økte behov og omstrukturering - avlastning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Kultur – </a:t>
            </a:r>
            <a:r>
              <a:rPr lang="nb-NO" baseline="0" dirty="0" err="1" smtClean="0"/>
              <a:t>mindreforbruket</a:t>
            </a:r>
            <a:r>
              <a:rPr lang="nb-NO" baseline="0" dirty="0" smtClean="0"/>
              <a:t> skyldes «gjenglemt» budsjettpost som ikke ble budsjettjustert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Helse og omsorg – i balanse – merinntekter på </a:t>
            </a:r>
            <a:r>
              <a:rPr lang="nb-NO" baseline="0" dirty="0" err="1" smtClean="0"/>
              <a:t>resurskrevene</a:t>
            </a:r>
            <a:r>
              <a:rPr lang="nb-NO" baseline="0" dirty="0" smtClean="0"/>
              <a:t> tjenester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Samfunn – merforbruk – energikostnader på slutten av året og kostnader brann hendelser på slutten av året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Avsetninger – pensjon og formannskapets </a:t>
            </a:r>
            <a:r>
              <a:rPr lang="nb-NO" baseline="0" dirty="0" err="1" smtClean="0"/>
              <a:t>disp.konto</a:t>
            </a:r>
            <a:r>
              <a:rPr lang="nb-NO" baseline="0" dirty="0" smtClean="0"/>
              <a:t> (byplan og Holten-utvalget)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Skatt – økte inntekter fra inntektsutjevningen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Finans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32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Adm</a:t>
            </a:r>
            <a:r>
              <a:rPr lang="nb-NO" dirty="0" smtClean="0"/>
              <a:t> –</a:t>
            </a:r>
            <a:r>
              <a:rPr lang="nb-NO" baseline="0" dirty="0" smtClean="0"/>
              <a:t> ikke budsjettkorrigert for 3,3 MNOK fra Formannskapets </a:t>
            </a:r>
            <a:r>
              <a:rPr lang="nb-NO" baseline="0" dirty="0" err="1" smtClean="0"/>
              <a:t>disp.konto</a:t>
            </a:r>
            <a:r>
              <a:rPr lang="nb-NO" baseline="0" dirty="0" smtClean="0"/>
              <a:t> til byplanarbeid, ville gitt besparelse på 0,9 MNOK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Grunnskole – skolene i balanse, utfordringen ligger hos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Spesielle tiltak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Kultur – </a:t>
            </a:r>
            <a:r>
              <a:rPr lang="nb-NO" baseline="0" dirty="0" err="1" smtClean="0"/>
              <a:t>mindreforbruket</a:t>
            </a:r>
            <a:r>
              <a:rPr lang="nb-NO" baseline="0" dirty="0" smtClean="0"/>
              <a:t> skyldes «gjenglemt» budsjettpost som ikke ble budsjettjustert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Helse og omsorg – i balanse – merinntekter på </a:t>
            </a:r>
            <a:r>
              <a:rPr lang="nb-NO" baseline="0" dirty="0" err="1" smtClean="0"/>
              <a:t>resurskrevene</a:t>
            </a:r>
            <a:r>
              <a:rPr lang="nb-NO" baseline="0" dirty="0" smtClean="0"/>
              <a:t> tjenester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Samfunn – merforbruk?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52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Merinntekt</a:t>
            </a:r>
            <a:r>
              <a:rPr lang="nb-NO" baseline="0" dirty="0" smtClean="0"/>
              <a:t> 3,5 MNOK  skatt – øker med 2,7%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Eiendomsskatt – mindreinntekt </a:t>
            </a:r>
            <a:r>
              <a:rPr lang="nb-NO" baseline="0" dirty="0" err="1" smtClean="0"/>
              <a:t>pga</a:t>
            </a:r>
            <a:r>
              <a:rPr lang="nb-NO" baseline="0" dirty="0" smtClean="0"/>
              <a:t> lavere skatt fra kraftverk – grunnlaget fastsettes av Skatteetaten på bakgrunn av 2016-regnskapet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Merinntekt rammetilskudd og </a:t>
            </a:r>
            <a:r>
              <a:rPr lang="nb-NO" baseline="0" dirty="0" err="1" smtClean="0"/>
              <a:t>inntektsutgjevning</a:t>
            </a:r>
            <a:r>
              <a:rPr lang="nb-NO" baseline="0" dirty="0" smtClean="0"/>
              <a:t> på totalt 20 MNOK – 12+8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I alt merinntekter i forhold til opprinnelig budsjett – 22,6 MNOK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98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Avkastning – realisert</a:t>
            </a:r>
            <a:r>
              <a:rPr lang="nb-NO" baseline="0" dirty="0" smtClean="0"/>
              <a:t> og urealisert – Fossefondet 6,7 MNOK lavere enn budsjett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Rentekostnader – 0,7 MNOK lavere enn regulert budsjett – skyldes lavere låneopptak </a:t>
            </a:r>
            <a:r>
              <a:rPr lang="nb-NO" baseline="0" dirty="0" err="1" smtClean="0"/>
              <a:t>pga</a:t>
            </a:r>
            <a:r>
              <a:rPr lang="nb-NO" baseline="0" dirty="0" smtClean="0"/>
              <a:t> mindre framdrift og lavere rentenivå enn budsjett-renta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Avdrag på lån – regnskap=regulert budsjett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Finansutgiftene er økt med 30 MNOK fra 2017 til 2018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61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30 MNOK lavere enn</a:t>
            </a:r>
            <a:r>
              <a:rPr lang="nb-NO" baseline="0" dirty="0" smtClean="0"/>
              <a:t> i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Driftsinntektene øker med 4,5% -102 MNOK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Driftsutgiftene øker med 132 MNOK – 6% (inkluderer økte avskrivninger med 23 MNOK)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21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Avskrivningene</a:t>
            </a:r>
            <a:r>
              <a:rPr lang="nb-NO" baseline="0" dirty="0" smtClean="0"/>
              <a:t> er høyere enn avdrag på lån – 13 MNOK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60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Brukt selvkostfond 13,3</a:t>
            </a:r>
            <a:r>
              <a:rPr lang="nb-NO" baseline="0" dirty="0" smtClean="0"/>
              <a:t> MNOK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Satt av 23,4 til disp. fond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Igjen å disponere 14,898 MNOK i regnskapssaken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9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Selvkostlån</a:t>
            </a:r>
            <a:r>
              <a:rPr lang="nb-NO" baseline="0" dirty="0" smtClean="0"/>
              <a:t> – 780 MNOK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0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Hva handler presentasjonen om?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Hvem holder presentasjonen?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Regnskap 2018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Resultat levert til revisjonen 15.02.19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balansetall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93630"/>
              </p:ext>
            </p:extLst>
          </p:nvPr>
        </p:nvGraphicFramePr>
        <p:xfrm>
          <a:off x="163513" y="1323975"/>
          <a:ext cx="11750677" cy="367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335136958"/>
                    </a:ext>
                  </a:extLst>
                </a:gridCol>
                <a:gridCol w="2624139">
                  <a:extLst>
                    <a:ext uri="{9D8B030D-6E8A-4147-A177-3AD203B41FA5}">
                      <a16:colId xmlns:a16="http://schemas.microsoft.com/office/drawing/2014/main" val="3598237097"/>
                    </a:ext>
                  </a:extLst>
                </a:gridCol>
                <a:gridCol w="2937669">
                  <a:extLst>
                    <a:ext uri="{9D8B030D-6E8A-4147-A177-3AD203B41FA5}">
                      <a16:colId xmlns:a16="http://schemas.microsoft.com/office/drawing/2014/main" val="2106223161"/>
                    </a:ext>
                  </a:extLst>
                </a:gridCol>
                <a:gridCol w="2937669">
                  <a:extLst>
                    <a:ext uri="{9D8B030D-6E8A-4147-A177-3AD203B41FA5}">
                      <a16:colId xmlns:a16="http://schemas.microsoft.com/office/drawing/2014/main" val="429905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Tall </a:t>
                      </a:r>
                      <a:r>
                        <a:rPr lang="nb-NO" smtClean="0"/>
                        <a:t>i hele 1000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Regnskap 2018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Regnskap 2017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Regnskap 2016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1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FASTE EIENDOMMER OG ANLEGG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2 022 422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1 642 013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1 289 672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316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PENSJONSMIDLER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2 641 043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2 440 275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2 286 846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271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PREMIEAVVIK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162 545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151 206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153 766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698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KASSE, POSTGIRO, BANKINNSKUDD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528 287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534 279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405 722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56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DISPOSISJONSFOND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-187 906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-147 470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-77 304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702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LÅN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-2 366 170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-1 916 659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-1 560 897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67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2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9846" y="877330"/>
            <a:ext cx="9122657" cy="5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1438276" y="1620834"/>
            <a:ext cx="921679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Resultat per sektor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11641"/>
              </p:ext>
            </p:extLst>
          </p:nvPr>
        </p:nvGraphicFramePr>
        <p:xfrm>
          <a:off x="163513" y="1323975"/>
          <a:ext cx="10094392" cy="464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7912">
                  <a:extLst>
                    <a:ext uri="{9D8B030D-6E8A-4147-A177-3AD203B41FA5}">
                      <a16:colId xmlns:a16="http://schemas.microsoft.com/office/drawing/2014/main" val="1590053105"/>
                    </a:ext>
                  </a:extLst>
                </a:gridCol>
                <a:gridCol w="2310939">
                  <a:extLst>
                    <a:ext uri="{9D8B030D-6E8A-4147-A177-3AD203B41FA5}">
                      <a16:colId xmlns:a16="http://schemas.microsoft.com/office/drawing/2014/main" val="1645277548"/>
                    </a:ext>
                  </a:extLst>
                </a:gridCol>
                <a:gridCol w="1862051">
                  <a:extLst>
                    <a:ext uri="{9D8B030D-6E8A-4147-A177-3AD203B41FA5}">
                      <a16:colId xmlns:a16="http://schemas.microsoft.com/office/drawing/2014/main" val="847986697"/>
                    </a:ext>
                  </a:extLst>
                </a:gridCol>
                <a:gridCol w="1953490">
                  <a:extLst>
                    <a:ext uri="{9D8B030D-6E8A-4147-A177-3AD203B41FA5}">
                      <a16:colId xmlns:a16="http://schemas.microsoft.com/office/drawing/2014/main" val="2770391011"/>
                    </a:ext>
                  </a:extLst>
                </a:gridCol>
              </a:tblGrid>
              <a:tr h="340649"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Regnskap 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Budsjett 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Avvik budsjett - regnskap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7797785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Folkevalgte og revisjon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11 064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10 454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-610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207832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Administrasjon og fellesutgifter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126 828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124 436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-2 392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055057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Barnehage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186 623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185 997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-626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0160856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Grunnskole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315 363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312 097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-3 265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653552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Spesielle tiltak barn og unge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172 744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166 081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-6 663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772822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Kulturtjenesten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27 737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29 899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2 162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862174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Helse og omsorg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673 043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676 280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3 236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532988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Samfunn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108 238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103 809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-4 429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084959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Avsetninger, overføringer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-106 759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-87 066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19 693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6998337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Skatt og rammetilskudd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-1 655 203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-1 645 012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10 191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3504644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125 423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123 024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-2 399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5032380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Mindreforbruk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-14 898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14 898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85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 per sektor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085" y="1546167"/>
            <a:ext cx="10809675" cy="40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Skatt, rammetilskudd og inntektsutjevning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453" y="1670072"/>
            <a:ext cx="10197745" cy="31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Finansinntekter og utgifter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238" y="1394791"/>
            <a:ext cx="991382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Regnskapsmessig </a:t>
            </a:r>
            <a:r>
              <a:rPr lang="nb-NO" dirty="0" err="1" smtClean="0"/>
              <a:t>mindreforbruk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875" y="2178071"/>
            <a:ext cx="991382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Brutto driftsresultat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3713" y="815546"/>
            <a:ext cx="9713163" cy="57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Netto driftsresultat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861" y="963827"/>
            <a:ext cx="10322828" cy="52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fond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117" y="1223614"/>
            <a:ext cx="9609678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693</TotalTime>
  <Words>669</Words>
  <Application>Microsoft Office PowerPoint</Application>
  <PresentationFormat>Widescreen</PresentationFormat>
  <Paragraphs>139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Calibri</vt:lpstr>
      <vt:lpstr>Arial</vt:lpstr>
      <vt:lpstr>Ringerike_PPTmal_16-9</vt:lpstr>
      <vt:lpstr>Regnskap 2018</vt:lpstr>
      <vt:lpstr>Resultat per sektor</vt:lpstr>
      <vt:lpstr>Resultat per sektor</vt:lpstr>
      <vt:lpstr>Skatt, rammetilskudd og inntektsutjevning</vt:lpstr>
      <vt:lpstr>Finansinntekter og utgifter</vt:lpstr>
      <vt:lpstr>Regnskapsmessig mindreforbruk</vt:lpstr>
      <vt:lpstr>Brutto driftsresultat</vt:lpstr>
      <vt:lpstr>Netto driftsresultat</vt:lpstr>
      <vt:lpstr>Bruk av fond</vt:lpstr>
      <vt:lpstr>Noen balansetall</vt:lpstr>
      <vt:lpstr>Investeringer</vt:lpstr>
      <vt:lpstr>PowerPoint-presentasjon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Regnskap 2018</dc:title>
  <dc:creator>Gyrid Løvli</dc:creator>
  <cp:lastModifiedBy>Gyrid Løvli</cp:lastModifiedBy>
  <cp:revision>22</cp:revision>
  <dcterms:created xsi:type="dcterms:W3CDTF">2019-02-14T11:10:15Z</dcterms:created>
  <dcterms:modified xsi:type="dcterms:W3CDTF">2019-03-07T11:48:14Z</dcterms:modified>
</cp:coreProperties>
</file>