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9"/>
  </p:notesMasterIdLst>
  <p:handoutMasterIdLst>
    <p:handoutMasterId r:id="rId20"/>
  </p:handoutMasterIdLst>
  <p:sldIdLst>
    <p:sldId id="304" r:id="rId5"/>
    <p:sldId id="302" r:id="rId6"/>
    <p:sldId id="307" r:id="rId7"/>
    <p:sldId id="310" r:id="rId8"/>
    <p:sldId id="313" r:id="rId9"/>
    <p:sldId id="323" r:id="rId10"/>
    <p:sldId id="306" r:id="rId11"/>
    <p:sldId id="321" r:id="rId12"/>
    <p:sldId id="314" r:id="rId13"/>
    <p:sldId id="311" r:id="rId14"/>
    <p:sldId id="315" r:id="rId15"/>
    <p:sldId id="316" r:id="rId16"/>
    <p:sldId id="324" r:id="rId17"/>
    <p:sldId id="299" r:id="rId18"/>
  </p:sldIdLst>
  <p:sldSz cx="12192000" cy="6858000"/>
  <p:notesSz cx="6669088" cy="9753600"/>
  <p:embeddedFontLst>
    <p:embeddedFont>
      <p:font typeface="Calibri" panose="020F0502020204030204" pitchFamily="34"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98"/>
    <a:srgbClr val="01B6AD"/>
    <a:srgbClr val="9AE2DE"/>
    <a:srgbClr val="D6EE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84151-E76E-47B6-9745-4D08EA0A0967}" v="80" dt="2023-06-06T06:59:57.952"/>
    <p1510:client id="{21C4C0DF-B699-45B8-BC1A-89E73F90AE19}" v="427" dt="2023-06-06T10:12:40.472"/>
    <p1510:client id="{2DBE75D0-F232-420E-9E56-68C1383F56BE}" v="4" dt="2023-06-07T08:59:50.858"/>
    <p1510:client id="{48D70C63-00EF-4386-B0A7-0607DA95CFD4}" v="19" dt="2023-06-06T09:38:34.966"/>
    <p1510:client id="{732B5901-BA2C-4340-B6E5-386E23F70F84}" v="1254" dt="2023-06-06T20:49:22.959"/>
    <p1510:client id="{90325D6F-9737-0BD4-F3B5-63668A1D85D1}" v="524" dt="2023-06-06T13:39:18.273"/>
    <p1510:client id="{E754CAA8-B120-471C-83A9-A4B4E57B89CA}" v="2" dt="2023-06-06T13:49:32.89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iddels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2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B1CA5-F666-40FB-9951-7131DBC78F11}"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670022D0-B7D0-43F7-9375-63D09219D02B}">
      <dgm:prSet/>
      <dgm:spPr/>
      <dgm:t>
        <a:bodyPr/>
        <a:lstStyle/>
        <a:p>
          <a:r>
            <a:rPr lang="nb-NO" dirty="0"/>
            <a:t>Kjenner til lovverket</a:t>
          </a:r>
          <a:endParaRPr lang="en-US" dirty="0"/>
        </a:p>
      </dgm:t>
    </dgm:pt>
    <dgm:pt modelId="{58F8CB9E-4DFD-4791-9CA3-99BB6E8F4A61}" type="parTrans" cxnId="{87125410-9F4B-456E-83BC-9C42592F3644}">
      <dgm:prSet/>
      <dgm:spPr/>
      <dgm:t>
        <a:bodyPr/>
        <a:lstStyle/>
        <a:p>
          <a:endParaRPr lang="en-US"/>
        </a:p>
      </dgm:t>
    </dgm:pt>
    <dgm:pt modelId="{833FE3C8-76CE-4C40-950B-800E4C476C34}" type="sibTrans" cxnId="{87125410-9F4B-456E-83BC-9C42592F3644}">
      <dgm:prSet/>
      <dgm:spPr/>
      <dgm:t>
        <a:bodyPr/>
        <a:lstStyle/>
        <a:p>
          <a:endParaRPr lang="en-US"/>
        </a:p>
      </dgm:t>
    </dgm:pt>
    <dgm:pt modelId="{C66DE686-F1CB-4068-B390-61B77E48E330}">
      <dgm:prSet/>
      <dgm:spPr/>
      <dgm:t>
        <a:bodyPr/>
        <a:lstStyle/>
        <a:p>
          <a:r>
            <a:rPr lang="nb-NO" dirty="0"/>
            <a:t>Kjenner til rutinene og sin rolle i dette arbeidet</a:t>
          </a:r>
          <a:endParaRPr lang="en-US" dirty="0"/>
        </a:p>
      </dgm:t>
    </dgm:pt>
    <dgm:pt modelId="{E8450B5D-839C-4D48-9D7F-F316A027B323}" type="parTrans" cxnId="{450C7D69-6BDE-493F-A3D3-A591316D1BB7}">
      <dgm:prSet/>
      <dgm:spPr/>
      <dgm:t>
        <a:bodyPr/>
        <a:lstStyle/>
        <a:p>
          <a:endParaRPr lang="en-US"/>
        </a:p>
      </dgm:t>
    </dgm:pt>
    <dgm:pt modelId="{DB0B79BC-6287-4B99-96F5-9EFA0ED96484}" type="sibTrans" cxnId="{450C7D69-6BDE-493F-A3D3-A591316D1BB7}">
      <dgm:prSet/>
      <dgm:spPr/>
      <dgm:t>
        <a:bodyPr/>
        <a:lstStyle/>
        <a:p>
          <a:endParaRPr lang="en-US"/>
        </a:p>
      </dgm:t>
    </dgm:pt>
    <dgm:pt modelId="{82206201-F07B-463A-98C7-706C37ACA31F}">
      <dgm:prSet/>
      <dgm:spPr/>
      <dgm:t>
        <a:bodyPr/>
        <a:lstStyle/>
        <a:p>
          <a:r>
            <a:rPr lang="nb-NO"/>
            <a:t>Kartlegger systematisk 2 ganger i året og i tillegg spesifikt </a:t>
          </a:r>
          <a:r>
            <a:rPr lang="nb-NO">
              <a:latin typeface="Calibri"/>
            </a:rPr>
            <a:t>ikke-anonym</a:t>
          </a:r>
          <a:r>
            <a:rPr lang="nb-NO"/>
            <a:t> undersøkelse </a:t>
          </a:r>
          <a:endParaRPr lang="en-US"/>
        </a:p>
      </dgm:t>
    </dgm:pt>
    <dgm:pt modelId="{40B30FCD-E58A-4001-9ECF-98B74D8FAD68}" type="parTrans" cxnId="{B4B9638C-8732-490F-B8C2-26EE4AFC7DFD}">
      <dgm:prSet/>
      <dgm:spPr/>
      <dgm:t>
        <a:bodyPr/>
        <a:lstStyle/>
        <a:p>
          <a:endParaRPr lang="en-US"/>
        </a:p>
      </dgm:t>
    </dgm:pt>
    <dgm:pt modelId="{DE6883D3-2A0C-4C3A-8748-6A12DA7A2F7A}" type="sibTrans" cxnId="{B4B9638C-8732-490F-B8C2-26EE4AFC7DFD}">
      <dgm:prSet/>
      <dgm:spPr/>
      <dgm:t>
        <a:bodyPr/>
        <a:lstStyle/>
        <a:p>
          <a:endParaRPr lang="en-US"/>
        </a:p>
      </dgm:t>
    </dgm:pt>
    <dgm:pt modelId="{8E7BE47E-1B97-4154-9631-A59450A4E1B6}">
      <dgm:prSet phldr="0"/>
      <dgm:spPr/>
      <dgm:t>
        <a:bodyPr/>
        <a:lstStyle/>
        <a:p>
          <a:pPr rtl="0"/>
          <a:r>
            <a:rPr lang="nb-NO" dirty="0">
              <a:latin typeface="Calibri"/>
            </a:rPr>
            <a:t>Aktivitetsplan for eleven utarbeides med tiltak</a:t>
          </a:r>
        </a:p>
      </dgm:t>
    </dgm:pt>
    <dgm:pt modelId="{2C52768E-35AA-481C-95E2-234A82968497}" type="parTrans" cxnId="{9211F413-65D4-4EA3-992A-0A3CC046A732}">
      <dgm:prSet/>
      <dgm:spPr/>
      <dgm:t>
        <a:bodyPr/>
        <a:lstStyle/>
        <a:p>
          <a:endParaRPr lang="nb-NO"/>
        </a:p>
      </dgm:t>
    </dgm:pt>
    <dgm:pt modelId="{9B5BABBD-1439-475B-B384-E3D6D0E6AB04}" type="sibTrans" cxnId="{9211F413-65D4-4EA3-992A-0A3CC046A732}">
      <dgm:prSet/>
      <dgm:spPr/>
      <dgm:t>
        <a:bodyPr/>
        <a:lstStyle/>
        <a:p>
          <a:endParaRPr lang="nb-NO"/>
        </a:p>
      </dgm:t>
    </dgm:pt>
    <dgm:pt modelId="{799798B7-6C47-46D2-853D-B10343FE07C9}" type="pres">
      <dgm:prSet presAssocID="{557B1CA5-F666-40FB-9951-7131DBC78F11}" presName="outerComposite" presStyleCnt="0">
        <dgm:presLayoutVars>
          <dgm:chMax val="5"/>
          <dgm:dir/>
          <dgm:resizeHandles val="exact"/>
        </dgm:presLayoutVars>
      </dgm:prSet>
      <dgm:spPr/>
    </dgm:pt>
    <dgm:pt modelId="{02E9B1E6-5C7B-416E-85E9-6966AFDA5E9B}" type="pres">
      <dgm:prSet presAssocID="{557B1CA5-F666-40FB-9951-7131DBC78F11}" presName="dummyMaxCanvas" presStyleCnt="0">
        <dgm:presLayoutVars/>
      </dgm:prSet>
      <dgm:spPr/>
    </dgm:pt>
    <dgm:pt modelId="{A3D530D5-7965-42D8-B588-7E33071EB028}" type="pres">
      <dgm:prSet presAssocID="{557B1CA5-F666-40FB-9951-7131DBC78F11}" presName="FourNodes_1" presStyleLbl="node1" presStyleIdx="0" presStyleCnt="4">
        <dgm:presLayoutVars>
          <dgm:bulletEnabled val="1"/>
        </dgm:presLayoutVars>
      </dgm:prSet>
      <dgm:spPr/>
    </dgm:pt>
    <dgm:pt modelId="{C96A33A1-C224-4505-B0DA-37B14D823AEF}" type="pres">
      <dgm:prSet presAssocID="{557B1CA5-F666-40FB-9951-7131DBC78F11}" presName="FourNodes_2" presStyleLbl="node1" presStyleIdx="1" presStyleCnt="4">
        <dgm:presLayoutVars>
          <dgm:bulletEnabled val="1"/>
        </dgm:presLayoutVars>
      </dgm:prSet>
      <dgm:spPr/>
    </dgm:pt>
    <dgm:pt modelId="{C817DE0E-82A5-466F-85C2-8380F03CAE54}" type="pres">
      <dgm:prSet presAssocID="{557B1CA5-F666-40FB-9951-7131DBC78F11}" presName="FourNodes_3" presStyleLbl="node1" presStyleIdx="2" presStyleCnt="4">
        <dgm:presLayoutVars>
          <dgm:bulletEnabled val="1"/>
        </dgm:presLayoutVars>
      </dgm:prSet>
      <dgm:spPr/>
    </dgm:pt>
    <dgm:pt modelId="{57063FAE-8F55-40EB-86CE-33D704A1BB97}" type="pres">
      <dgm:prSet presAssocID="{557B1CA5-F666-40FB-9951-7131DBC78F11}" presName="FourNodes_4" presStyleLbl="node1" presStyleIdx="3" presStyleCnt="4">
        <dgm:presLayoutVars>
          <dgm:bulletEnabled val="1"/>
        </dgm:presLayoutVars>
      </dgm:prSet>
      <dgm:spPr/>
    </dgm:pt>
    <dgm:pt modelId="{F1214EA4-76D0-4026-A82C-861AD2646B7A}" type="pres">
      <dgm:prSet presAssocID="{557B1CA5-F666-40FB-9951-7131DBC78F11}" presName="FourConn_1-2" presStyleLbl="fgAccFollowNode1" presStyleIdx="0" presStyleCnt="3">
        <dgm:presLayoutVars>
          <dgm:bulletEnabled val="1"/>
        </dgm:presLayoutVars>
      </dgm:prSet>
      <dgm:spPr/>
    </dgm:pt>
    <dgm:pt modelId="{A29B3FAB-3F62-49A5-BAFB-D6C63974730F}" type="pres">
      <dgm:prSet presAssocID="{557B1CA5-F666-40FB-9951-7131DBC78F11}" presName="FourConn_2-3" presStyleLbl="fgAccFollowNode1" presStyleIdx="1" presStyleCnt="3">
        <dgm:presLayoutVars>
          <dgm:bulletEnabled val="1"/>
        </dgm:presLayoutVars>
      </dgm:prSet>
      <dgm:spPr/>
    </dgm:pt>
    <dgm:pt modelId="{C205BF03-2A06-4E0D-A9CB-98A4A4EF1385}" type="pres">
      <dgm:prSet presAssocID="{557B1CA5-F666-40FB-9951-7131DBC78F11}" presName="FourConn_3-4" presStyleLbl="fgAccFollowNode1" presStyleIdx="2" presStyleCnt="3">
        <dgm:presLayoutVars>
          <dgm:bulletEnabled val="1"/>
        </dgm:presLayoutVars>
      </dgm:prSet>
      <dgm:spPr/>
    </dgm:pt>
    <dgm:pt modelId="{36CD9812-B150-4116-8D88-D6F5CA68F76D}" type="pres">
      <dgm:prSet presAssocID="{557B1CA5-F666-40FB-9951-7131DBC78F11}" presName="FourNodes_1_text" presStyleLbl="node1" presStyleIdx="3" presStyleCnt="4">
        <dgm:presLayoutVars>
          <dgm:bulletEnabled val="1"/>
        </dgm:presLayoutVars>
      </dgm:prSet>
      <dgm:spPr/>
    </dgm:pt>
    <dgm:pt modelId="{079EE4E8-3E21-42B0-AD77-34C5DEC79E83}" type="pres">
      <dgm:prSet presAssocID="{557B1CA5-F666-40FB-9951-7131DBC78F11}" presName="FourNodes_2_text" presStyleLbl="node1" presStyleIdx="3" presStyleCnt="4">
        <dgm:presLayoutVars>
          <dgm:bulletEnabled val="1"/>
        </dgm:presLayoutVars>
      </dgm:prSet>
      <dgm:spPr/>
    </dgm:pt>
    <dgm:pt modelId="{3EE48CF1-43F5-4CE9-88A4-A5F117370D08}" type="pres">
      <dgm:prSet presAssocID="{557B1CA5-F666-40FB-9951-7131DBC78F11}" presName="FourNodes_3_text" presStyleLbl="node1" presStyleIdx="3" presStyleCnt="4">
        <dgm:presLayoutVars>
          <dgm:bulletEnabled val="1"/>
        </dgm:presLayoutVars>
      </dgm:prSet>
      <dgm:spPr/>
    </dgm:pt>
    <dgm:pt modelId="{848D41BE-8D88-4844-9D69-F7FC7EFCDA29}" type="pres">
      <dgm:prSet presAssocID="{557B1CA5-F666-40FB-9951-7131DBC78F11}" presName="FourNodes_4_text" presStyleLbl="node1" presStyleIdx="3" presStyleCnt="4">
        <dgm:presLayoutVars>
          <dgm:bulletEnabled val="1"/>
        </dgm:presLayoutVars>
      </dgm:prSet>
      <dgm:spPr/>
    </dgm:pt>
  </dgm:ptLst>
  <dgm:cxnLst>
    <dgm:cxn modelId="{87125410-9F4B-456E-83BC-9C42592F3644}" srcId="{557B1CA5-F666-40FB-9951-7131DBC78F11}" destId="{670022D0-B7D0-43F7-9375-63D09219D02B}" srcOrd="0" destOrd="0" parTransId="{58F8CB9E-4DFD-4791-9CA3-99BB6E8F4A61}" sibTransId="{833FE3C8-76CE-4C40-950B-800E4C476C34}"/>
    <dgm:cxn modelId="{9211F413-65D4-4EA3-992A-0A3CC046A732}" srcId="{557B1CA5-F666-40FB-9951-7131DBC78F11}" destId="{8E7BE47E-1B97-4154-9631-A59450A4E1B6}" srcOrd="3" destOrd="0" parTransId="{2C52768E-35AA-481C-95E2-234A82968497}" sibTransId="{9B5BABBD-1439-475B-B384-E3D6D0E6AB04}"/>
    <dgm:cxn modelId="{C94AC339-80D8-49A3-8BF1-DD8A487C4DDE}" type="presOf" srcId="{8E7BE47E-1B97-4154-9631-A59450A4E1B6}" destId="{848D41BE-8D88-4844-9D69-F7FC7EFCDA29}" srcOrd="1" destOrd="0" presId="urn:microsoft.com/office/officeart/2005/8/layout/vProcess5"/>
    <dgm:cxn modelId="{450C7D69-6BDE-493F-A3D3-A591316D1BB7}" srcId="{557B1CA5-F666-40FB-9951-7131DBC78F11}" destId="{C66DE686-F1CB-4068-B390-61B77E48E330}" srcOrd="1" destOrd="0" parTransId="{E8450B5D-839C-4D48-9D7F-F316A027B323}" sibTransId="{DB0B79BC-6287-4B99-96F5-9EFA0ED96484}"/>
    <dgm:cxn modelId="{F59DD07E-C777-433F-94B3-D841FD5F5E76}" type="presOf" srcId="{DE6883D3-2A0C-4C3A-8748-6A12DA7A2F7A}" destId="{C205BF03-2A06-4E0D-A9CB-98A4A4EF1385}" srcOrd="0" destOrd="0" presId="urn:microsoft.com/office/officeart/2005/8/layout/vProcess5"/>
    <dgm:cxn modelId="{122AE383-AAA1-4DB1-9D50-D36CE9217C34}" type="presOf" srcId="{557B1CA5-F666-40FB-9951-7131DBC78F11}" destId="{799798B7-6C47-46D2-853D-B10343FE07C9}" srcOrd="0" destOrd="0" presId="urn:microsoft.com/office/officeart/2005/8/layout/vProcess5"/>
    <dgm:cxn modelId="{B4B9638C-8732-490F-B8C2-26EE4AFC7DFD}" srcId="{557B1CA5-F666-40FB-9951-7131DBC78F11}" destId="{82206201-F07B-463A-98C7-706C37ACA31F}" srcOrd="2" destOrd="0" parTransId="{40B30FCD-E58A-4001-9ECF-98B74D8FAD68}" sibTransId="{DE6883D3-2A0C-4C3A-8748-6A12DA7A2F7A}"/>
    <dgm:cxn modelId="{6CF20A90-3D26-4B08-8B5D-702206C2E8C0}" type="presOf" srcId="{670022D0-B7D0-43F7-9375-63D09219D02B}" destId="{36CD9812-B150-4116-8D88-D6F5CA68F76D}" srcOrd="1" destOrd="0" presId="urn:microsoft.com/office/officeart/2005/8/layout/vProcess5"/>
    <dgm:cxn modelId="{0C524F91-9FDB-4E09-80F6-F1517DE70658}" type="presOf" srcId="{670022D0-B7D0-43F7-9375-63D09219D02B}" destId="{A3D530D5-7965-42D8-B588-7E33071EB028}" srcOrd="0" destOrd="0" presId="urn:microsoft.com/office/officeart/2005/8/layout/vProcess5"/>
    <dgm:cxn modelId="{7D30F79C-F733-4806-80BF-03AC50E253B7}" type="presOf" srcId="{C66DE686-F1CB-4068-B390-61B77E48E330}" destId="{C96A33A1-C224-4505-B0DA-37B14D823AEF}" srcOrd="0" destOrd="0" presId="urn:microsoft.com/office/officeart/2005/8/layout/vProcess5"/>
    <dgm:cxn modelId="{835A2CA2-E961-4068-94D7-ABC7F1180953}" type="presOf" srcId="{8E7BE47E-1B97-4154-9631-A59450A4E1B6}" destId="{57063FAE-8F55-40EB-86CE-33D704A1BB97}" srcOrd="0" destOrd="0" presId="urn:microsoft.com/office/officeart/2005/8/layout/vProcess5"/>
    <dgm:cxn modelId="{AD6D9CBD-2F2F-45FF-A3CB-C36464D3A9A3}" type="presOf" srcId="{82206201-F07B-463A-98C7-706C37ACA31F}" destId="{3EE48CF1-43F5-4CE9-88A4-A5F117370D08}" srcOrd="1" destOrd="0" presId="urn:microsoft.com/office/officeart/2005/8/layout/vProcess5"/>
    <dgm:cxn modelId="{D755D4D1-1667-40AE-A49E-427C45805E7A}" type="presOf" srcId="{DB0B79BC-6287-4B99-96F5-9EFA0ED96484}" destId="{A29B3FAB-3F62-49A5-BAFB-D6C63974730F}" srcOrd="0" destOrd="0" presId="urn:microsoft.com/office/officeart/2005/8/layout/vProcess5"/>
    <dgm:cxn modelId="{79A88FEC-0C58-4158-9DC1-289B1B7EABEA}" type="presOf" srcId="{833FE3C8-76CE-4C40-950B-800E4C476C34}" destId="{F1214EA4-76D0-4026-A82C-861AD2646B7A}" srcOrd="0" destOrd="0" presId="urn:microsoft.com/office/officeart/2005/8/layout/vProcess5"/>
    <dgm:cxn modelId="{DDD812F0-8D2C-4EE9-B742-5BD5562B1A74}" type="presOf" srcId="{82206201-F07B-463A-98C7-706C37ACA31F}" destId="{C817DE0E-82A5-466F-85C2-8380F03CAE54}" srcOrd="0" destOrd="0" presId="urn:microsoft.com/office/officeart/2005/8/layout/vProcess5"/>
    <dgm:cxn modelId="{55ADD7F3-F276-4349-BF29-E70008F9BB3D}" type="presOf" srcId="{C66DE686-F1CB-4068-B390-61B77E48E330}" destId="{079EE4E8-3E21-42B0-AD77-34C5DEC79E83}" srcOrd="1" destOrd="0" presId="urn:microsoft.com/office/officeart/2005/8/layout/vProcess5"/>
    <dgm:cxn modelId="{E72F8A94-3556-4EF9-B83E-980616E3C074}" type="presParOf" srcId="{799798B7-6C47-46D2-853D-B10343FE07C9}" destId="{02E9B1E6-5C7B-416E-85E9-6966AFDA5E9B}" srcOrd="0" destOrd="0" presId="urn:microsoft.com/office/officeart/2005/8/layout/vProcess5"/>
    <dgm:cxn modelId="{4E1349BD-200D-4E07-990A-39C7F02CCC06}" type="presParOf" srcId="{799798B7-6C47-46D2-853D-B10343FE07C9}" destId="{A3D530D5-7965-42D8-B588-7E33071EB028}" srcOrd="1" destOrd="0" presId="urn:microsoft.com/office/officeart/2005/8/layout/vProcess5"/>
    <dgm:cxn modelId="{B01AFFD5-4457-4FCB-8A7A-5E90E635099D}" type="presParOf" srcId="{799798B7-6C47-46D2-853D-B10343FE07C9}" destId="{C96A33A1-C224-4505-B0DA-37B14D823AEF}" srcOrd="2" destOrd="0" presId="urn:microsoft.com/office/officeart/2005/8/layout/vProcess5"/>
    <dgm:cxn modelId="{15EA2164-40B6-403D-B17A-77EB4216BD51}" type="presParOf" srcId="{799798B7-6C47-46D2-853D-B10343FE07C9}" destId="{C817DE0E-82A5-466F-85C2-8380F03CAE54}" srcOrd="3" destOrd="0" presId="urn:microsoft.com/office/officeart/2005/8/layout/vProcess5"/>
    <dgm:cxn modelId="{2A78775C-BD29-498F-9734-6B987369BC21}" type="presParOf" srcId="{799798B7-6C47-46D2-853D-B10343FE07C9}" destId="{57063FAE-8F55-40EB-86CE-33D704A1BB97}" srcOrd="4" destOrd="0" presId="urn:microsoft.com/office/officeart/2005/8/layout/vProcess5"/>
    <dgm:cxn modelId="{CB2DD700-113D-45A4-9E37-5E866D8B55D1}" type="presParOf" srcId="{799798B7-6C47-46D2-853D-B10343FE07C9}" destId="{F1214EA4-76D0-4026-A82C-861AD2646B7A}" srcOrd="5" destOrd="0" presId="urn:microsoft.com/office/officeart/2005/8/layout/vProcess5"/>
    <dgm:cxn modelId="{75A125C2-BBCC-47B5-916A-430C9D5B169E}" type="presParOf" srcId="{799798B7-6C47-46D2-853D-B10343FE07C9}" destId="{A29B3FAB-3F62-49A5-BAFB-D6C63974730F}" srcOrd="6" destOrd="0" presId="urn:microsoft.com/office/officeart/2005/8/layout/vProcess5"/>
    <dgm:cxn modelId="{0FDFEF6A-99BC-48BF-9BA6-175F8284696F}" type="presParOf" srcId="{799798B7-6C47-46D2-853D-B10343FE07C9}" destId="{C205BF03-2A06-4E0D-A9CB-98A4A4EF1385}" srcOrd="7" destOrd="0" presId="urn:microsoft.com/office/officeart/2005/8/layout/vProcess5"/>
    <dgm:cxn modelId="{0829B5A5-3DCD-4B4B-9A75-BF67F43CC20B}" type="presParOf" srcId="{799798B7-6C47-46D2-853D-B10343FE07C9}" destId="{36CD9812-B150-4116-8D88-D6F5CA68F76D}" srcOrd="8" destOrd="0" presId="urn:microsoft.com/office/officeart/2005/8/layout/vProcess5"/>
    <dgm:cxn modelId="{F8D13B08-5B24-4372-B165-09CB4D8B9593}" type="presParOf" srcId="{799798B7-6C47-46D2-853D-B10343FE07C9}" destId="{079EE4E8-3E21-42B0-AD77-34C5DEC79E83}" srcOrd="9" destOrd="0" presId="urn:microsoft.com/office/officeart/2005/8/layout/vProcess5"/>
    <dgm:cxn modelId="{7E27BA23-E091-478D-BE68-6C98B5DE48BB}" type="presParOf" srcId="{799798B7-6C47-46D2-853D-B10343FE07C9}" destId="{3EE48CF1-43F5-4CE9-88A4-A5F117370D08}" srcOrd="10" destOrd="0" presId="urn:microsoft.com/office/officeart/2005/8/layout/vProcess5"/>
    <dgm:cxn modelId="{0B32908E-148B-463F-8CEE-7B7DE1BBC314}" type="presParOf" srcId="{799798B7-6C47-46D2-853D-B10343FE07C9}" destId="{848D41BE-8D88-4844-9D69-F7FC7EFCDA2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530D5-7965-42D8-B588-7E33071EB028}">
      <dsp:nvSpPr>
        <dsp:cNvPr id="0" name=""/>
        <dsp:cNvSpPr/>
      </dsp:nvSpPr>
      <dsp:spPr>
        <a:xfrm>
          <a:off x="0" y="0"/>
          <a:ext cx="4309533" cy="90363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b-NO" sz="1700" kern="1200" dirty="0"/>
            <a:t>Kjenner til lovverket</a:t>
          </a:r>
          <a:endParaRPr lang="en-US" sz="1700" kern="1200" dirty="0"/>
        </a:p>
      </dsp:txBody>
      <dsp:txXfrm>
        <a:off x="26467" y="26467"/>
        <a:ext cx="3258078" cy="850704"/>
      </dsp:txXfrm>
    </dsp:sp>
    <dsp:sp modelId="{C96A33A1-C224-4505-B0DA-37B14D823AEF}">
      <dsp:nvSpPr>
        <dsp:cNvPr id="0" name=""/>
        <dsp:cNvSpPr/>
      </dsp:nvSpPr>
      <dsp:spPr>
        <a:xfrm>
          <a:off x="360923" y="1067936"/>
          <a:ext cx="4309533" cy="90363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b-NO" sz="1700" kern="1200" dirty="0"/>
            <a:t>Kjenner til rutinene og sin rolle i dette arbeidet</a:t>
          </a:r>
          <a:endParaRPr lang="en-US" sz="1700" kern="1200" dirty="0"/>
        </a:p>
      </dsp:txBody>
      <dsp:txXfrm>
        <a:off x="387390" y="1094403"/>
        <a:ext cx="3308310" cy="850704"/>
      </dsp:txXfrm>
    </dsp:sp>
    <dsp:sp modelId="{C817DE0E-82A5-466F-85C2-8380F03CAE54}">
      <dsp:nvSpPr>
        <dsp:cNvPr id="0" name=""/>
        <dsp:cNvSpPr/>
      </dsp:nvSpPr>
      <dsp:spPr>
        <a:xfrm>
          <a:off x="716459" y="2135873"/>
          <a:ext cx="4309533" cy="90363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b-NO" sz="1700" kern="1200"/>
            <a:t>Kartlegger systematisk 2 ganger i året og i tillegg spesifikt </a:t>
          </a:r>
          <a:r>
            <a:rPr lang="nb-NO" sz="1700" kern="1200">
              <a:latin typeface="Calibri"/>
            </a:rPr>
            <a:t>ikke-anonym</a:t>
          </a:r>
          <a:r>
            <a:rPr lang="nb-NO" sz="1700" kern="1200"/>
            <a:t> undersøkelse </a:t>
          </a:r>
          <a:endParaRPr lang="en-US" sz="1700" kern="1200"/>
        </a:p>
      </dsp:txBody>
      <dsp:txXfrm>
        <a:off x="742926" y="2162340"/>
        <a:ext cx="3313697" cy="850704"/>
      </dsp:txXfrm>
    </dsp:sp>
    <dsp:sp modelId="{57063FAE-8F55-40EB-86CE-33D704A1BB97}">
      <dsp:nvSpPr>
        <dsp:cNvPr id="0" name=""/>
        <dsp:cNvSpPr/>
      </dsp:nvSpPr>
      <dsp:spPr>
        <a:xfrm>
          <a:off x="1077383" y="3203810"/>
          <a:ext cx="4309533" cy="90363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nb-NO" sz="1700" kern="1200" dirty="0">
              <a:latin typeface="Calibri"/>
            </a:rPr>
            <a:t>Aktivitetsplan for eleven utarbeides med tiltak</a:t>
          </a:r>
        </a:p>
      </dsp:txBody>
      <dsp:txXfrm>
        <a:off x="1103850" y="3230277"/>
        <a:ext cx="3308310" cy="850704"/>
      </dsp:txXfrm>
    </dsp:sp>
    <dsp:sp modelId="{F1214EA4-76D0-4026-A82C-861AD2646B7A}">
      <dsp:nvSpPr>
        <dsp:cNvPr id="0" name=""/>
        <dsp:cNvSpPr/>
      </dsp:nvSpPr>
      <dsp:spPr>
        <a:xfrm>
          <a:off x="3722168" y="692105"/>
          <a:ext cx="587365" cy="587365"/>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854325" y="692105"/>
        <a:ext cx="323051" cy="441992"/>
      </dsp:txXfrm>
    </dsp:sp>
    <dsp:sp modelId="{A29B3FAB-3F62-49A5-BAFB-D6C63974730F}">
      <dsp:nvSpPr>
        <dsp:cNvPr id="0" name=""/>
        <dsp:cNvSpPr/>
      </dsp:nvSpPr>
      <dsp:spPr>
        <a:xfrm>
          <a:off x="4083091" y="1760041"/>
          <a:ext cx="587365" cy="587365"/>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215248" y="1760041"/>
        <a:ext cx="323051" cy="441992"/>
      </dsp:txXfrm>
    </dsp:sp>
    <dsp:sp modelId="{C205BF03-2A06-4E0D-A9CB-98A4A4EF1385}">
      <dsp:nvSpPr>
        <dsp:cNvPr id="0" name=""/>
        <dsp:cNvSpPr/>
      </dsp:nvSpPr>
      <dsp:spPr>
        <a:xfrm>
          <a:off x="4438628" y="2827978"/>
          <a:ext cx="587365" cy="587365"/>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570785" y="2827978"/>
        <a:ext cx="323051" cy="44199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3690BCC1-7175-5346-97CC-45D2877EF2A0}"/>
              </a:ext>
            </a:extLst>
          </p:cNvPr>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293EF48F-A46E-9742-AF8C-6113BBCCC186}"/>
              </a:ext>
            </a:extLst>
          </p:cNvPr>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070EB090-25BE-0B40-B79B-A6D1DEB9392D}" type="datetimeFigureOut">
              <a:rPr lang="nb-NO" smtClean="0"/>
              <a:t>07.06.2023</a:t>
            </a:fld>
            <a:endParaRPr lang="nb-NO"/>
          </a:p>
        </p:txBody>
      </p:sp>
      <p:sp>
        <p:nvSpPr>
          <p:cNvPr id="4" name="Plassholder for bunntekst 3">
            <a:extLst>
              <a:ext uri="{FF2B5EF4-FFF2-40B4-BE49-F238E27FC236}">
                <a16:creationId xmlns:a16="http://schemas.microsoft.com/office/drawing/2014/main" id="{23EB65C7-AABF-F345-9E45-689B3249CC97}"/>
              </a:ext>
            </a:extLst>
          </p:cNvPr>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E34D6E0D-1791-2F4E-91EA-389511740C02}"/>
              </a:ext>
            </a:extLst>
          </p:cNvPr>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0839E1A5-37C9-2142-A6E0-55B119006751}" type="slidenum">
              <a:rPr lang="nb-NO" smtClean="0"/>
              <a:t>‹#›</a:t>
            </a:fld>
            <a:endParaRPr lang="nb-NO"/>
          </a:p>
        </p:txBody>
      </p:sp>
    </p:spTree>
    <p:extLst>
      <p:ext uri="{BB962C8B-B14F-4D97-AF65-F5344CB8AC3E}">
        <p14:creationId xmlns:p14="http://schemas.microsoft.com/office/powerpoint/2010/main" val="64437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vl1pPr>
          </a:lstStyle>
          <a:p>
            <a:fld id="{95DA4CAC-F64E-4478-98AF-F7800E285767}" type="datetimeFigureOut">
              <a:rPr lang="nb-NO" smtClean="0"/>
              <a:t>07.06.2023</a:t>
            </a:fld>
            <a:endParaRPr lang="nb-NO"/>
          </a:p>
        </p:txBody>
      </p:sp>
      <p:sp>
        <p:nvSpPr>
          <p:cNvPr id="4" name="Plassholder for lysbilde 3"/>
          <p:cNvSpPr>
            <a:spLocks noGrp="1" noRot="1" noChangeAspect="1"/>
          </p:cNvSpPr>
          <p:nvPr>
            <p:ph type="sldImg" idx="2"/>
          </p:nvPr>
        </p:nvSpPr>
        <p:spPr>
          <a:xfrm>
            <a:off x="84138" y="731838"/>
            <a:ext cx="6500812" cy="36576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vl1pPr>
          </a:lstStyle>
          <a:p>
            <a:fld id="{50D1D6FD-2EA5-4FFF-B07F-6F402568522D}" type="slidenum">
              <a:rPr lang="nb-NO" smtClean="0"/>
              <a:t>‹#›</a:t>
            </a:fld>
            <a:endParaRPr lang="nb-NO"/>
          </a:p>
        </p:txBody>
      </p:sp>
    </p:spTree>
    <p:extLst>
      <p:ext uri="{BB962C8B-B14F-4D97-AF65-F5344CB8AC3E}">
        <p14:creationId xmlns:p14="http://schemas.microsoft.com/office/powerpoint/2010/main" val="201074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0D1D6FD-2EA5-4FFF-B07F-6F402568522D}" type="slidenum">
              <a:rPr lang="nb-NO" smtClean="0"/>
              <a:t>1</a:t>
            </a:fld>
            <a:endParaRPr lang="nb-NO"/>
          </a:p>
        </p:txBody>
      </p:sp>
    </p:spTree>
    <p:extLst>
      <p:ext uri="{BB962C8B-B14F-4D97-AF65-F5344CB8AC3E}">
        <p14:creationId xmlns:p14="http://schemas.microsoft.com/office/powerpoint/2010/main" val="2432405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Etter pandemi har alvorlig skolefravær økt betydelig. Flere elever i ungdomsskolen har ikke vært på skolen   1-3 </a:t>
            </a:r>
            <a:r>
              <a:rPr lang="nb-NO" dirty="0" err="1"/>
              <a:t>år.Skolefraværsteamet</a:t>
            </a:r>
            <a:r>
              <a:rPr lang="nb-NO" dirty="0"/>
              <a:t> følger opp  </a:t>
            </a:r>
            <a:r>
              <a:rPr lang="nb-NO" dirty="0" err="1"/>
              <a:t>ca</a:t>
            </a:r>
            <a:r>
              <a:rPr lang="nb-NO" dirty="0"/>
              <a:t> 20 elever </a:t>
            </a:r>
          </a:p>
          <a:p>
            <a:r>
              <a:rPr lang="nb-NO" dirty="0"/>
              <a:t>Skolefraværsteamet er lagt inn under PPT i Ringerike.  Det er egne rutiner for hvordan skolene skal agere vedr. begynnende fravær – Tidlig </a:t>
            </a:r>
            <a:r>
              <a:rPr lang="nb-NO" dirty="0" err="1"/>
              <a:t>innsat</a:t>
            </a:r>
            <a:r>
              <a:rPr lang="nb-NO" dirty="0"/>
              <a:t> er her helt vesentlig og god kommunikasjon med foresatte til  barnet. Flere av våre 10.elever fra 23/24 har behov for grunnskoleopplæring ved  </a:t>
            </a:r>
            <a:r>
              <a:rPr lang="nb-NO" dirty="0" err="1"/>
              <a:t>UngInvest</a:t>
            </a:r>
            <a:r>
              <a:rPr lang="nb-NO" dirty="0"/>
              <a:t>.</a:t>
            </a:r>
          </a:p>
          <a:p>
            <a:r>
              <a:rPr lang="nb-NO" dirty="0"/>
              <a:t> Barnevernet   får også bekymringsmeldinger vedr. noen av sakene der det er  alvorlig skolefravær.  Det  beste er å få til så trygg og god dialog med foresatte at de selv ber om hjelp for de klarer ikke å få ungen ut av senga på morgen.</a:t>
            </a:r>
          </a:p>
        </p:txBody>
      </p:sp>
      <p:sp>
        <p:nvSpPr>
          <p:cNvPr id="4" name="Plassholder for lysbildenummer 3"/>
          <p:cNvSpPr>
            <a:spLocks noGrp="1"/>
          </p:cNvSpPr>
          <p:nvPr>
            <p:ph type="sldNum" sz="quarter" idx="10"/>
          </p:nvPr>
        </p:nvSpPr>
        <p:spPr/>
        <p:txBody>
          <a:bodyPr/>
          <a:lstStyle/>
          <a:p>
            <a:fld id="{50D1D6FD-2EA5-4FFF-B07F-6F402568522D}" type="slidenum">
              <a:rPr lang="nb-NO" smtClean="0"/>
              <a:t>10</a:t>
            </a:fld>
            <a:endParaRPr lang="nb-NO"/>
          </a:p>
        </p:txBody>
      </p:sp>
    </p:spTree>
    <p:extLst>
      <p:ext uri="{BB962C8B-B14F-4D97-AF65-F5344CB8AC3E}">
        <p14:creationId xmlns:p14="http://schemas.microsoft.com/office/powerpoint/2010/main" val="1734628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0D1D6FD-2EA5-4FFF-B07F-6F402568522D}" type="slidenum">
              <a:rPr lang="nb-NO" smtClean="0"/>
              <a:t>11</a:t>
            </a:fld>
            <a:endParaRPr lang="nb-NO"/>
          </a:p>
        </p:txBody>
      </p:sp>
    </p:spTree>
    <p:extLst>
      <p:ext uri="{BB962C8B-B14F-4D97-AF65-F5344CB8AC3E}">
        <p14:creationId xmlns:p14="http://schemas.microsoft.com/office/powerpoint/2010/main" val="2496959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0D1D6FD-2EA5-4FFF-B07F-6F402568522D}" type="slidenum">
              <a:rPr lang="nb-NO" smtClean="0"/>
              <a:t>12</a:t>
            </a:fld>
            <a:endParaRPr lang="nb-NO"/>
          </a:p>
        </p:txBody>
      </p:sp>
    </p:spTree>
    <p:extLst>
      <p:ext uri="{BB962C8B-B14F-4D97-AF65-F5344CB8AC3E}">
        <p14:creationId xmlns:p14="http://schemas.microsoft.com/office/powerpoint/2010/main" val="52944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Dialogmøtene</a:t>
            </a:r>
            <a:r>
              <a:rPr lang="en-US" dirty="0">
                <a:cs typeface="Calibri"/>
              </a:rPr>
              <a:t> er viktig for kommunalsjef Utdanning og Familie nettopp fordi disse møtene skal ha åpen dialog om </a:t>
            </a:r>
            <a:r>
              <a:rPr lang="en-US" dirty="0" err="1">
                <a:cs typeface="Calibri"/>
              </a:rPr>
              <a:t>læringsmiljø</a:t>
            </a:r>
            <a:r>
              <a:rPr lang="en-US" dirty="0">
                <a:cs typeface="Calibri"/>
              </a:rPr>
              <a:t> </a:t>
            </a:r>
            <a:r>
              <a:rPr lang="en-US" dirty="0" err="1">
                <a:cs typeface="Calibri"/>
              </a:rPr>
              <a:t>og</a:t>
            </a:r>
            <a:r>
              <a:rPr lang="en-US" dirty="0">
                <a:cs typeface="Calibri"/>
              </a:rPr>
              <a:t> </a:t>
            </a:r>
            <a:r>
              <a:rPr lang="en-US" dirty="0" err="1">
                <a:cs typeface="Calibri"/>
              </a:rPr>
              <a:t>resultatene</a:t>
            </a:r>
            <a:r>
              <a:rPr lang="en-US" dirty="0">
                <a:cs typeface="Calibri"/>
              </a:rPr>
              <a:t> </a:t>
            </a:r>
            <a:r>
              <a:rPr lang="en-US" dirty="0" err="1">
                <a:cs typeface="Calibri"/>
              </a:rPr>
              <a:t>som</a:t>
            </a:r>
            <a:r>
              <a:rPr lang="en-US" dirty="0">
                <a:cs typeface="Calibri"/>
              </a:rPr>
              <a:t> er </a:t>
            </a:r>
            <a:r>
              <a:rPr lang="en-US" dirty="0" err="1">
                <a:cs typeface="Calibri"/>
              </a:rPr>
              <a:t>lagt</a:t>
            </a:r>
            <a:r>
              <a:rPr lang="en-US" dirty="0">
                <a:cs typeface="Calibri"/>
              </a:rPr>
              <a:t> </a:t>
            </a:r>
            <a:r>
              <a:rPr lang="en-US" dirty="0" err="1">
                <a:cs typeface="Calibri"/>
              </a:rPr>
              <a:t>fram</a:t>
            </a:r>
            <a:r>
              <a:rPr lang="en-US" dirty="0">
                <a:cs typeface="Calibri"/>
              </a:rPr>
              <a:t> I </a:t>
            </a:r>
            <a:r>
              <a:rPr lang="en-US" dirty="0" err="1">
                <a:cs typeface="Calibri"/>
              </a:rPr>
              <a:t>tilstandsrapporteringen</a:t>
            </a:r>
            <a:r>
              <a:rPr lang="en-US" dirty="0">
                <a:cs typeface="Calibri"/>
              </a:rPr>
              <a:t> </a:t>
            </a:r>
            <a:r>
              <a:rPr lang="en-US" dirty="0" err="1">
                <a:cs typeface="Calibri"/>
              </a:rPr>
              <a:t>fra</a:t>
            </a:r>
            <a:r>
              <a:rPr lang="en-US" dirty="0">
                <a:cs typeface="Calibri"/>
              </a:rPr>
              <a:t> </a:t>
            </a:r>
            <a:r>
              <a:rPr lang="en-US" dirty="0" err="1">
                <a:cs typeface="Calibri"/>
              </a:rPr>
              <a:t>skolen</a:t>
            </a:r>
            <a:r>
              <a:rPr lang="en-US" dirty="0">
                <a:cs typeface="Calibri"/>
              </a:rPr>
              <a:t>.</a:t>
            </a:r>
          </a:p>
          <a:p>
            <a:r>
              <a:rPr lang="en-US">
                <a:cs typeface="Calibri"/>
              </a:rPr>
              <a:t>Medvirkning gjennom  åpen dialog er ønskelig  slik at brukerne av våre tjenester kan gi innspill om hva som fungerer /hvorfor og hva de ser bør forbedres. </a:t>
            </a:r>
          </a:p>
          <a:p>
            <a:pPr marL="171450" indent="-171450">
              <a:spcBef>
                <a:spcPct val="20000"/>
              </a:spcBef>
              <a:buFont typeface="Arial"/>
              <a:buChar char="•"/>
            </a:pPr>
            <a:r>
              <a:rPr lang="en-US" dirty="0" err="1">
                <a:cs typeface="Calibri"/>
              </a:rPr>
              <a:t>Skolene</a:t>
            </a:r>
            <a:r>
              <a:rPr lang="en-US" dirty="0">
                <a:cs typeface="Calibri"/>
              </a:rPr>
              <a:t> jobber med å </a:t>
            </a:r>
            <a:r>
              <a:rPr lang="en-US" dirty="0" err="1">
                <a:cs typeface="Calibri"/>
              </a:rPr>
              <a:t>bygge</a:t>
            </a:r>
            <a:r>
              <a:rPr lang="en-US" dirty="0">
                <a:cs typeface="Calibri"/>
              </a:rPr>
              <a:t>  Vi kultur, </a:t>
            </a:r>
            <a:r>
              <a:rPr lang="en-US" dirty="0" err="1">
                <a:cs typeface="Calibri"/>
              </a:rPr>
              <a:t>noe</a:t>
            </a:r>
            <a:r>
              <a:rPr lang="en-US" dirty="0">
                <a:cs typeface="Calibri"/>
              </a:rPr>
              <a:t> </a:t>
            </a:r>
            <a:r>
              <a:rPr lang="en-US" dirty="0" err="1">
                <a:cs typeface="Calibri"/>
              </a:rPr>
              <a:t>som</a:t>
            </a:r>
            <a:r>
              <a:rPr lang="en-US" dirty="0">
                <a:cs typeface="Calibri"/>
              </a:rPr>
              <a:t> </a:t>
            </a:r>
            <a:r>
              <a:rPr lang="en-US" dirty="0" err="1">
                <a:cs typeface="Calibri"/>
              </a:rPr>
              <a:t>Sokna</a:t>
            </a:r>
            <a:r>
              <a:rPr lang="en-US" dirty="0">
                <a:cs typeface="Calibri"/>
              </a:rPr>
              <a:t> </a:t>
            </a:r>
            <a:r>
              <a:rPr lang="en-US" dirty="0" err="1">
                <a:cs typeface="Calibri"/>
              </a:rPr>
              <a:t>skole</a:t>
            </a:r>
            <a:r>
              <a:rPr lang="en-US" dirty="0">
                <a:cs typeface="Calibri"/>
              </a:rPr>
              <a:t> </a:t>
            </a:r>
            <a:r>
              <a:rPr lang="en-US" dirty="0" err="1">
                <a:cs typeface="Calibri"/>
              </a:rPr>
              <a:t>har</a:t>
            </a:r>
            <a:r>
              <a:rPr lang="en-US" dirty="0">
                <a:cs typeface="Calibri"/>
              </a:rPr>
              <a:t> </a:t>
            </a:r>
            <a:r>
              <a:rPr lang="en-US" dirty="0" err="1">
                <a:cs typeface="Calibri"/>
              </a:rPr>
              <a:t>på</a:t>
            </a:r>
            <a:r>
              <a:rPr lang="en-US" dirty="0">
                <a:cs typeface="Calibri"/>
              </a:rPr>
              <a:t> </a:t>
            </a:r>
            <a:r>
              <a:rPr lang="en-US" dirty="0" err="1">
                <a:cs typeface="Calibri"/>
              </a:rPr>
              <a:t>plass</a:t>
            </a:r>
            <a:r>
              <a:rPr lang="en-US" dirty="0">
                <a:cs typeface="Calibri"/>
              </a:rPr>
              <a:t>. </a:t>
            </a:r>
            <a:r>
              <a:rPr lang="nb-NO" dirty="0"/>
              <a:t>Det er ønskelig med bred involvering på skolene i å evaluere og reflektere over skolens praksis og resultater, sette nye konkrete mål og gjennomføre tiltak. </a:t>
            </a:r>
          </a:p>
          <a:p>
            <a:endParaRPr lang="en-US" dirty="0">
              <a:cs typeface="Calibri"/>
            </a:endParaRPr>
          </a:p>
        </p:txBody>
      </p:sp>
      <p:sp>
        <p:nvSpPr>
          <p:cNvPr id="4" name="Slide Number Placeholder 3"/>
          <p:cNvSpPr>
            <a:spLocks noGrp="1"/>
          </p:cNvSpPr>
          <p:nvPr>
            <p:ph type="sldNum" sz="quarter" idx="5"/>
          </p:nvPr>
        </p:nvSpPr>
        <p:spPr/>
        <p:txBody>
          <a:bodyPr/>
          <a:lstStyle/>
          <a:p>
            <a:fld id="{50D1D6FD-2EA5-4FFF-B07F-6F402568522D}" type="slidenum">
              <a:rPr lang="nb-NO" smtClean="0"/>
              <a:t>13</a:t>
            </a:fld>
            <a:endParaRPr lang="nb-NO"/>
          </a:p>
        </p:txBody>
      </p:sp>
    </p:spTree>
    <p:extLst>
      <p:ext uri="{BB962C8B-B14F-4D97-AF65-F5344CB8AC3E}">
        <p14:creationId xmlns:p14="http://schemas.microsoft.com/office/powerpoint/2010/main" val="4145619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4138" y="731838"/>
            <a:ext cx="6500812" cy="36576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0D1D6FD-2EA5-4FFF-B07F-6F402568522D}" type="slidenum">
              <a:rPr lang="nb-NO" smtClean="0"/>
              <a:t>14</a:t>
            </a:fld>
            <a:endParaRPr lang="nb-NO"/>
          </a:p>
        </p:txBody>
      </p:sp>
    </p:spTree>
    <p:extLst>
      <p:ext uri="{BB962C8B-B14F-4D97-AF65-F5344CB8AC3E}">
        <p14:creationId xmlns:p14="http://schemas.microsoft.com/office/powerpoint/2010/main" val="101979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Bef>
                <a:spcPct val="20000"/>
              </a:spcBef>
            </a:pPr>
            <a:r>
              <a:rPr lang="nb-NO" dirty="0"/>
              <a:t>Kommunen  skal sørge for at skolene vurderer i hvilken grad organiseringen, tilretteleggingen og gjennomføringen av opplæringen medvirker til å nå de målene som er fastsatt i læreplanen.</a:t>
            </a:r>
            <a:endParaRPr lang="en-US" dirty="0"/>
          </a:p>
          <a:p>
            <a:r>
              <a:rPr lang="nb-NO" dirty="0"/>
              <a:t>Skolene utarbeider virksomhetsplaner der mål, planer og tiltak som skal gjennomføres i løpet av budsjettåret. De leverer halvårlige rapporter til kommunalsjefen </a:t>
            </a:r>
            <a:r>
              <a:rPr lang="nb-NO" dirty="0" err="1"/>
              <a:t>vedr.status</a:t>
            </a:r>
            <a:r>
              <a:rPr lang="nb-NO"/>
              <a:t> for sine mål. </a:t>
            </a:r>
            <a:endParaRPr lang="nb-NO">
              <a:cs typeface="Calibri"/>
            </a:endParaRPr>
          </a:p>
        </p:txBody>
      </p:sp>
      <p:sp>
        <p:nvSpPr>
          <p:cNvPr id="4" name="Plassholder for lysbildenummer 3"/>
          <p:cNvSpPr>
            <a:spLocks noGrp="1"/>
          </p:cNvSpPr>
          <p:nvPr>
            <p:ph type="sldNum" sz="quarter" idx="10"/>
          </p:nvPr>
        </p:nvSpPr>
        <p:spPr/>
        <p:txBody>
          <a:bodyPr/>
          <a:lstStyle/>
          <a:p>
            <a:fld id="{50D1D6FD-2EA5-4FFF-B07F-6F402568522D}" type="slidenum">
              <a:rPr lang="nb-NO" smtClean="0"/>
              <a:t>2</a:t>
            </a:fld>
            <a:endParaRPr lang="nb-NO"/>
          </a:p>
        </p:txBody>
      </p:sp>
    </p:spTree>
    <p:extLst>
      <p:ext uri="{BB962C8B-B14F-4D97-AF65-F5344CB8AC3E}">
        <p14:creationId xmlns:p14="http://schemas.microsoft.com/office/powerpoint/2010/main" val="992229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Benterud skole økende elevtall, Ullerål er den største av skolene våre men de har også synkende elevtall.  Veien og Tyristrand har begge merkbart synkende elevtall. Veienmarka ungdomsskole  har økende elevtall.</a:t>
            </a:r>
          </a:p>
        </p:txBody>
      </p:sp>
      <p:sp>
        <p:nvSpPr>
          <p:cNvPr id="4" name="Plassholder for lysbildenummer 3"/>
          <p:cNvSpPr>
            <a:spLocks noGrp="1"/>
          </p:cNvSpPr>
          <p:nvPr>
            <p:ph type="sldNum" sz="quarter" idx="10"/>
          </p:nvPr>
        </p:nvSpPr>
        <p:spPr/>
        <p:txBody>
          <a:bodyPr/>
          <a:lstStyle/>
          <a:p>
            <a:fld id="{50D1D6FD-2EA5-4FFF-B07F-6F402568522D}" type="slidenum">
              <a:rPr lang="nb-NO" smtClean="0"/>
              <a:t>3</a:t>
            </a:fld>
            <a:endParaRPr lang="nb-NO"/>
          </a:p>
        </p:txBody>
      </p:sp>
    </p:spTree>
    <p:extLst>
      <p:ext uri="{BB962C8B-B14F-4D97-AF65-F5344CB8AC3E}">
        <p14:creationId xmlns:p14="http://schemas.microsoft.com/office/powerpoint/2010/main" val="1470103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Calibri"/>
              </a:rPr>
              <a:t>Elevenes læringsresultater har ikke endret seg etter normen ble innført. Lærerne opplever at de  har  bedre forutsetninger med å  gi  tilpasset opplæring. </a:t>
            </a:r>
            <a:r>
              <a:rPr lang="nb-NO" dirty="0" err="1">
                <a:cs typeface="Calibri"/>
              </a:rPr>
              <a:t>Lærernormen</a:t>
            </a:r>
            <a:r>
              <a:rPr lang="nb-NO" dirty="0">
                <a:cs typeface="Calibri"/>
              </a:rPr>
              <a:t> har ikke ført til redusert bruk av andre yrkesgrupper  og spesialundervisning </a:t>
            </a:r>
          </a:p>
          <a:p>
            <a:r>
              <a:rPr lang="nb-NO" err="1">
                <a:cs typeface="Calibri"/>
              </a:rPr>
              <a:t>Lærernormen</a:t>
            </a:r>
            <a:r>
              <a:rPr lang="nb-NO" dirty="0">
                <a:cs typeface="Calibri"/>
              </a:rPr>
              <a:t> har ikke ført til større andel lærere uten formell utdanning</a:t>
            </a:r>
          </a:p>
          <a:p>
            <a:r>
              <a:rPr lang="nb-NO" dirty="0" err="1">
                <a:cs typeface="Calibri"/>
              </a:rPr>
              <a:t>Lærernormen</a:t>
            </a:r>
            <a:r>
              <a:rPr lang="nb-NO" dirty="0">
                <a:cs typeface="Calibri"/>
              </a:rPr>
              <a:t> vil kunne oppleves av skoleledere at den gir mindre fleksibilitet og redusert styringsrett når det gjelder å fordel ressurser mellom trinn. For 5.-7. og 8.-10. er det praktisk krever større lærertetthet enn normen.</a:t>
            </a:r>
          </a:p>
          <a:p>
            <a:r>
              <a:rPr lang="nb-NO" dirty="0">
                <a:cs typeface="Calibri"/>
              </a:rPr>
              <a:t> Lærertettheten benyttes til å organisere opplæringen slik at de  kan ha færre </a:t>
            </a:r>
            <a:r>
              <a:rPr lang="nb-NO" dirty="0" err="1">
                <a:cs typeface="Calibri"/>
              </a:rPr>
              <a:t>pr.gruppe</a:t>
            </a:r>
            <a:r>
              <a:rPr lang="nb-NO" dirty="0">
                <a:cs typeface="Calibri"/>
              </a:rPr>
              <a:t> i enkelte fag, enkelte deler av fag/emner, intensivkurs  eks. Lese. </a:t>
            </a:r>
            <a:r>
              <a:rPr lang="nb-NO" dirty="0" err="1">
                <a:cs typeface="Calibri"/>
              </a:rPr>
              <a:t>Lærernormen</a:t>
            </a:r>
            <a:r>
              <a:rPr lang="nb-NO" dirty="0">
                <a:cs typeface="Calibri"/>
              </a:rPr>
              <a:t>  kan også benyttes til å  ha færre elever pr. Kontaktlærer.</a:t>
            </a:r>
          </a:p>
          <a:p>
            <a:r>
              <a:rPr lang="nb-NO" dirty="0"/>
              <a:t>Norm for lærertetthet kan altså påvirke skolehverdagen for elever og lærere dersom de ekstra lærerressursene organiseres på en god måte.»</a:t>
            </a:r>
            <a:endParaRPr lang="nb-NO" dirty="0">
              <a:cs typeface="Calibri"/>
            </a:endParaRPr>
          </a:p>
        </p:txBody>
      </p:sp>
      <p:sp>
        <p:nvSpPr>
          <p:cNvPr id="4" name="Plassholder for lysbildenummer 3"/>
          <p:cNvSpPr>
            <a:spLocks noGrp="1"/>
          </p:cNvSpPr>
          <p:nvPr>
            <p:ph type="sldNum" sz="quarter" idx="10"/>
          </p:nvPr>
        </p:nvSpPr>
        <p:spPr/>
        <p:txBody>
          <a:bodyPr/>
          <a:lstStyle/>
          <a:p>
            <a:fld id="{50D1D6FD-2EA5-4FFF-B07F-6F402568522D}" type="slidenum">
              <a:rPr lang="nb-NO" smtClean="0"/>
              <a:t>4</a:t>
            </a:fld>
            <a:endParaRPr lang="nb-NO"/>
          </a:p>
        </p:txBody>
      </p:sp>
    </p:spTree>
    <p:extLst>
      <p:ext uri="{BB962C8B-B14F-4D97-AF65-F5344CB8AC3E}">
        <p14:creationId xmlns:p14="http://schemas.microsoft.com/office/powerpoint/2010/main" val="283571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cs typeface="Calibri"/>
              </a:rPr>
              <a:t>På 5.trinn er det tydelig at det kun er i regning som elevene ligger under landsgjennomsnittet. </a:t>
            </a:r>
            <a:r>
              <a:rPr lang="nb-NO" sz="1200" dirty="0">
                <a:latin typeface="Calibri"/>
                <a:cs typeface="Calibri"/>
              </a:rPr>
              <a:t>Det er stigende resultater i siste 4-årsperiode totalt. Det innebærer at kompetansen elevene i Ringerike kommune har i grunnleggende ferdigheter etter 4 år på skolen er på nasjonalt nivå og i tråd med kommunens mål..</a:t>
            </a:r>
          </a:p>
          <a:p>
            <a:r>
              <a:rPr lang="nb-NO" dirty="0">
                <a:cs typeface="Calibri"/>
              </a:rPr>
              <a:t>Skolene benytter disse resultatene til tilpasset opplæring og hver skole følger opp årlig  elevens resultater med å få oversikt på elevenes mestringsnivåer og hvilke oppgavetyper de behersker eller ikke behersker. Lærerne setter inn tiltak der de ser det er behov og det kan eks. Være et intensivt lesekurs eller konkrete oppgaver som elevene må trene </a:t>
            </a:r>
            <a:r>
              <a:rPr lang="nb-NO" dirty="0" err="1">
                <a:cs typeface="Calibri"/>
              </a:rPr>
              <a:t>meir</a:t>
            </a:r>
            <a:r>
              <a:rPr lang="nb-NO" dirty="0">
                <a:cs typeface="Calibri"/>
              </a:rPr>
              <a:t> mengdetrening på.</a:t>
            </a:r>
            <a:endParaRPr lang="nb-NO" dirty="0"/>
          </a:p>
        </p:txBody>
      </p:sp>
      <p:sp>
        <p:nvSpPr>
          <p:cNvPr id="4" name="Plassholder for lysbildenummer 3"/>
          <p:cNvSpPr>
            <a:spLocks noGrp="1"/>
          </p:cNvSpPr>
          <p:nvPr>
            <p:ph type="sldNum" sz="quarter" idx="10"/>
          </p:nvPr>
        </p:nvSpPr>
        <p:spPr/>
        <p:txBody>
          <a:bodyPr/>
          <a:lstStyle/>
          <a:p>
            <a:fld id="{50D1D6FD-2EA5-4FFF-B07F-6F402568522D}" type="slidenum">
              <a:rPr lang="nb-NO" smtClean="0"/>
              <a:t>5</a:t>
            </a:fld>
            <a:endParaRPr lang="nb-NO"/>
          </a:p>
        </p:txBody>
      </p:sp>
    </p:spTree>
    <p:extLst>
      <p:ext uri="{BB962C8B-B14F-4D97-AF65-F5344CB8AC3E}">
        <p14:creationId xmlns:p14="http://schemas.microsoft.com/office/powerpoint/2010/main" val="32557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dere en positiv utvikling de siste årene. Grunnskolepoengene brukes  som kriterium til opptak ved videregående skole. Dette er et godt grunnlag for våre 10.trinns elever til å fullføre videregående opplæring.  De siste årene  har ikke eksamen vært avviklet  og det er kun standpunktkarakterene som er grunnlag. I år   avvikles eksamen og her blir det spennende å se både resultatene fra eksamen og hvordan det påvirker grunnskolepoeng i Ringerike kommune.</a:t>
            </a:r>
          </a:p>
        </p:txBody>
      </p:sp>
      <p:sp>
        <p:nvSpPr>
          <p:cNvPr id="4" name="Plassholder for lysbildenummer 3"/>
          <p:cNvSpPr>
            <a:spLocks noGrp="1"/>
          </p:cNvSpPr>
          <p:nvPr>
            <p:ph type="sldNum" sz="quarter" idx="5"/>
          </p:nvPr>
        </p:nvSpPr>
        <p:spPr/>
        <p:txBody>
          <a:bodyPr/>
          <a:lstStyle/>
          <a:p>
            <a:fld id="{50D1D6FD-2EA5-4FFF-B07F-6F402568522D}" type="slidenum">
              <a:rPr lang="nb-NO" smtClean="0"/>
              <a:t>6</a:t>
            </a:fld>
            <a:endParaRPr lang="nb-NO"/>
          </a:p>
        </p:txBody>
      </p:sp>
    </p:spTree>
    <p:extLst>
      <p:ext uri="{BB962C8B-B14F-4D97-AF65-F5344CB8AC3E}">
        <p14:creationId xmlns:p14="http://schemas.microsoft.com/office/powerpoint/2010/main" val="27180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dirty="0">
                <a:solidFill>
                  <a:srgbClr val="000000"/>
                </a:solidFill>
                <a:effectLst/>
                <a:latin typeface="Calibri" panose="020F0502020204030204" pitchFamily="34" charset="0"/>
              </a:rPr>
              <a:t>Resultatene fra elevundersøkelsene følges tett og systematisk opp av skolene og skoleeier med tiltak for å sikre god utvikling i elevenes arbeidsmiljø. (Se vedlegg som viser skoleeiers oppfølging av Elevundersøkelsen). Der det vurderes som nødvendig, trekkes det inn ekstern kompetanse fra blant annet lokalt innsatsteam, Pedagogisk psykologisk tjeneste og Ombudet for barn og unge i Viken. Situasjonen undersøkes nærmere, tiltak settes inn og følges opp. Skolene har </a:t>
            </a:r>
            <a:r>
              <a:rPr lang="nb-NO" sz="1800" b="0" i="0" dirty="0" err="1">
                <a:solidFill>
                  <a:srgbClr val="000000"/>
                </a:solidFill>
                <a:effectLst/>
                <a:latin typeface="Calibri" panose="020F0502020204030204" pitchFamily="34" charset="0"/>
              </a:rPr>
              <a:t>miljøveieldere</a:t>
            </a:r>
            <a:r>
              <a:rPr lang="nb-NO" sz="1800" b="0" i="0" dirty="0">
                <a:solidFill>
                  <a:srgbClr val="000000"/>
                </a:solidFill>
                <a:effectLst/>
                <a:latin typeface="Calibri" panose="020F0502020204030204" pitchFamily="34" charset="0"/>
              </a:rPr>
              <a:t> som sammen med </a:t>
            </a:r>
            <a:r>
              <a:rPr lang="nb-NO" sz="1800" b="0" i="0" dirty="0" err="1">
                <a:solidFill>
                  <a:srgbClr val="000000"/>
                </a:solidFill>
                <a:effectLst/>
                <a:latin typeface="Calibri" panose="020F0502020204030204" pitchFamily="34" charset="0"/>
              </a:rPr>
              <a:t>kontalktlærer</a:t>
            </a:r>
            <a:r>
              <a:rPr lang="nb-NO" sz="1800" b="0" i="0" dirty="0">
                <a:solidFill>
                  <a:srgbClr val="000000"/>
                </a:solidFill>
                <a:effectLst/>
                <a:latin typeface="Calibri" panose="020F0502020204030204" pitchFamily="34" charset="0"/>
              </a:rPr>
              <a:t> og ledelsen følger tett opp helt til eleven har det trygt og godt på skolen. Skoleeier følger tett på skolens ledelse i dette arbeidet for å sikre elever en trygg og god skolehverdag. </a:t>
            </a:r>
            <a:endParaRPr lang="nb-NO" dirty="0"/>
          </a:p>
        </p:txBody>
      </p:sp>
      <p:sp>
        <p:nvSpPr>
          <p:cNvPr id="4" name="Plassholder for lysbildenummer 3"/>
          <p:cNvSpPr>
            <a:spLocks noGrp="1"/>
          </p:cNvSpPr>
          <p:nvPr>
            <p:ph type="sldNum" sz="quarter" idx="10"/>
          </p:nvPr>
        </p:nvSpPr>
        <p:spPr/>
        <p:txBody>
          <a:bodyPr/>
          <a:lstStyle/>
          <a:p>
            <a:fld id="{50D1D6FD-2EA5-4FFF-B07F-6F402568522D}" type="slidenum">
              <a:rPr lang="nb-NO" smtClean="0"/>
              <a:t>7</a:t>
            </a:fld>
            <a:endParaRPr lang="nb-NO"/>
          </a:p>
        </p:txBody>
      </p:sp>
    </p:spTree>
    <p:extLst>
      <p:ext uri="{BB962C8B-B14F-4D97-AF65-F5344CB8AC3E}">
        <p14:creationId xmlns:p14="http://schemas.microsoft.com/office/powerpoint/2010/main" val="2607698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a:solidFill>
                  <a:srgbClr val="000000"/>
                </a:solidFill>
                <a:effectLst/>
                <a:latin typeface="Calibri"/>
                <a:cs typeface="Calibri"/>
              </a:rPr>
              <a:t>Det er lovkrav at alle elever i Ringeriksskolen skal ha et trygt og godt skolemiljø. Elevene skal ikke bli utsatt for krenkende ord eller handlinger som mobbing, diskriminering, vold, rasisme eller utestengning på skole, i SFO eller på skoleveien. Når krenkende adferd oppdages, skal det reageres umiddelbart  ved å undersøke på flere måter og iverksettes tiltak. Dette er  lovfestet i Opplæringsloven kapittel 9 A </a:t>
            </a:r>
            <a:r>
              <a:rPr lang="nb-NO" sz="1200" b="0" i="1">
                <a:solidFill>
                  <a:srgbClr val="000000"/>
                </a:solidFill>
                <a:effectLst/>
                <a:latin typeface="Calibri"/>
                <a:cs typeface="Calibri"/>
              </a:rPr>
              <a:t>– </a:t>
            </a:r>
            <a:r>
              <a:rPr lang="nb-NO" sz="1200" b="0" i="1" err="1">
                <a:solidFill>
                  <a:srgbClr val="000000"/>
                </a:solidFill>
                <a:effectLst/>
                <a:latin typeface="Calibri"/>
                <a:cs typeface="Calibri"/>
              </a:rPr>
              <a:t>Elevane</a:t>
            </a:r>
            <a:r>
              <a:rPr lang="nb-NO" sz="1200" b="0" i="1">
                <a:solidFill>
                  <a:srgbClr val="000000"/>
                </a:solidFill>
                <a:effectLst/>
                <a:latin typeface="Calibri"/>
                <a:cs typeface="Calibri"/>
              </a:rPr>
              <a:t> sitt skolemiljø</a:t>
            </a:r>
            <a:r>
              <a:rPr lang="nb-NO" sz="1200" b="0" i="0">
                <a:solidFill>
                  <a:srgbClr val="000000"/>
                </a:solidFill>
                <a:effectLst/>
                <a:latin typeface="Calibri"/>
                <a:cs typeface="Calibri"/>
              </a:rPr>
              <a:t>.</a:t>
            </a:r>
            <a:endParaRPr lang="en-US">
              <a:latin typeface="Calibri"/>
              <a:cs typeface="Calibri"/>
            </a:endParaRPr>
          </a:p>
          <a:p>
            <a:r>
              <a:rPr lang="nb-NO">
                <a:solidFill>
                  <a:srgbClr val="000000"/>
                </a:solidFill>
                <a:latin typeface="Calibri"/>
                <a:cs typeface="Calibri"/>
              </a:rPr>
              <a:t> </a:t>
            </a:r>
            <a:r>
              <a:rPr lang="nb-NO" sz="1200" b="0" i="0">
                <a:solidFill>
                  <a:srgbClr val="000000"/>
                </a:solidFill>
                <a:effectLst/>
                <a:latin typeface="Calibri"/>
                <a:cs typeface="Calibri"/>
              </a:rPr>
              <a:t>Kommunen har felles rutiner i kvalitetssystemet som skal følges av alle ansatte i skolene. Disse</a:t>
            </a:r>
            <a:r>
              <a:rPr lang="nb-NO">
                <a:solidFill>
                  <a:srgbClr val="000000"/>
                </a:solidFill>
                <a:latin typeface="Calibri"/>
                <a:cs typeface="Calibri"/>
              </a:rPr>
              <a:t> </a:t>
            </a:r>
            <a:r>
              <a:rPr lang="nb-NO" sz="1200" b="0" i="0">
                <a:solidFill>
                  <a:srgbClr val="000000"/>
                </a:solidFill>
                <a:effectLst/>
                <a:latin typeface="Calibri"/>
                <a:cs typeface="Calibri"/>
              </a:rPr>
              <a:t> </a:t>
            </a:r>
            <a:r>
              <a:rPr lang="nb-NO">
                <a:solidFill>
                  <a:srgbClr val="000000"/>
                </a:solidFill>
                <a:latin typeface="Calibri"/>
                <a:cs typeface="Calibri"/>
              </a:rPr>
              <a:t>er til dels nye rutiner  i 2022 på bakgrunn av tilsyn fra Statsforvalteren .Rutinene</a:t>
            </a:r>
            <a:r>
              <a:rPr lang="nb-NO" sz="1200" b="0" i="0">
                <a:solidFill>
                  <a:srgbClr val="000000"/>
                </a:solidFill>
                <a:effectLst/>
                <a:latin typeface="Calibri"/>
                <a:cs typeface="Calibri"/>
              </a:rPr>
              <a:t> er implementert 22/23. Skoleeier følger skolene tett opp vedr. oppfølging av §9a i </a:t>
            </a:r>
            <a:r>
              <a:rPr lang="nb-NO" sz="1200" b="0" i="0" dirty="0" err="1">
                <a:solidFill>
                  <a:srgbClr val="000000"/>
                </a:solidFill>
                <a:effectLst/>
                <a:latin typeface="Calibri"/>
                <a:cs typeface="Calibri"/>
              </a:rPr>
              <a:t>Opplv</a:t>
            </a:r>
            <a:r>
              <a:rPr lang="nb-NO" sz="1200" b="0" i="0" dirty="0">
                <a:solidFill>
                  <a:srgbClr val="000000"/>
                </a:solidFill>
                <a:effectLst/>
                <a:latin typeface="Calibri"/>
                <a:cs typeface="Calibri"/>
              </a:rPr>
              <a:t>.</a:t>
            </a:r>
            <a:r>
              <a:rPr lang="nb-NO" dirty="0">
                <a:solidFill>
                  <a:srgbClr val="000000"/>
                </a:solidFill>
                <a:latin typeface="Calibri"/>
                <a:cs typeface="Calibri"/>
              </a:rPr>
              <a:t> </a:t>
            </a:r>
            <a:r>
              <a:rPr lang="nb-NO" sz="1200" b="0" i="0" dirty="0">
                <a:solidFill>
                  <a:srgbClr val="000000"/>
                </a:solidFill>
                <a:effectLst/>
                <a:latin typeface="Calibri"/>
                <a:cs typeface="Calibri"/>
              </a:rPr>
              <a:t> Det jobbes</a:t>
            </a:r>
            <a:r>
              <a:rPr lang="nb-NO" dirty="0">
                <a:solidFill>
                  <a:srgbClr val="000000"/>
                </a:solidFill>
                <a:latin typeface="Calibri"/>
                <a:cs typeface="Calibri"/>
              </a:rPr>
              <a:t> </a:t>
            </a:r>
            <a:r>
              <a:rPr lang="nb-NO" sz="1200" b="0" i="0" dirty="0">
                <a:solidFill>
                  <a:srgbClr val="000000"/>
                </a:solidFill>
                <a:effectLst/>
                <a:latin typeface="Calibri"/>
                <a:cs typeface="Calibri"/>
              </a:rPr>
              <a:t> med ulike kompetansetiltak i alle skolene og bruken av avvikssystemet i kvalitetssystemet er anvendt i skolene våre vedr. elever som ikke opplever trygt og godt skolemiljø.</a:t>
            </a:r>
            <a:r>
              <a:rPr lang="nb-NO" dirty="0">
                <a:solidFill>
                  <a:srgbClr val="000000"/>
                </a:solidFill>
                <a:latin typeface="Calibri"/>
                <a:cs typeface="Calibri"/>
              </a:rPr>
              <a:t>  </a:t>
            </a:r>
            <a:r>
              <a:rPr lang="nb-NO" sz="1200" b="0" i="0" dirty="0">
                <a:solidFill>
                  <a:srgbClr val="000000"/>
                </a:solidFill>
                <a:effectLst/>
                <a:latin typeface="Calibri"/>
                <a:cs typeface="Calibri"/>
              </a:rPr>
              <a:t> Aktivitetspliktens fem delplikter skal alle ansatte i Ringeriksskolen ha inn under huden og alle skal</a:t>
            </a:r>
            <a:r>
              <a:rPr lang="nb-NO" dirty="0">
                <a:solidFill>
                  <a:srgbClr val="000000"/>
                </a:solidFill>
                <a:latin typeface="Calibri"/>
                <a:cs typeface="Calibri"/>
              </a:rPr>
              <a:t> </a:t>
            </a:r>
            <a:r>
              <a:rPr lang="nb-NO" sz="1200" b="0" i="0" dirty="0">
                <a:solidFill>
                  <a:srgbClr val="000000"/>
                </a:solidFill>
                <a:effectLst/>
                <a:latin typeface="Calibri"/>
                <a:cs typeface="Calibri"/>
              </a:rPr>
              <a:t> kjenne til rutinene våre </a:t>
            </a:r>
            <a:r>
              <a:rPr lang="nb-NO" sz="1200" b="0" i="0" dirty="0" err="1">
                <a:solidFill>
                  <a:srgbClr val="000000"/>
                </a:solidFill>
                <a:effectLst/>
                <a:latin typeface="Calibri"/>
                <a:cs typeface="Calibri"/>
              </a:rPr>
              <a:t>vedr.oppfølging</a:t>
            </a:r>
            <a:r>
              <a:rPr lang="nb-NO" sz="1200" b="0" i="0" dirty="0">
                <a:solidFill>
                  <a:srgbClr val="000000"/>
                </a:solidFill>
                <a:effectLst/>
                <a:latin typeface="Calibri"/>
                <a:cs typeface="Calibri"/>
              </a:rPr>
              <a:t>.</a:t>
            </a:r>
            <a:endParaRPr lang="nb-NO" dirty="0">
              <a:latin typeface="Calibri"/>
              <a:cs typeface="Calibri"/>
            </a:endParaRPr>
          </a:p>
          <a:p>
            <a:r>
              <a:rPr lang="nb-NO" sz="1200" b="0" i="0" dirty="0">
                <a:solidFill>
                  <a:srgbClr val="000000"/>
                </a:solidFill>
                <a:effectLst/>
                <a:latin typeface="Calibri"/>
                <a:cs typeface="Calibri"/>
              </a:rPr>
              <a:t>Vi benytter også her systematisk kartlegging 2 ganger i</a:t>
            </a:r>
            <a:r>
              <a:rPr lang="nb-NO" dirty="0">
                <a:solidFill>
                  <a:srgbClr val="000000"/>
                </a:solidFill>
                <a:latin typeface="Calibri"/>
                <a:cs typeface="Calibri"/>
              </a:rPr>
              <a:t>  </a:t>
            </a:r>
            <a:r>
              <a:rPr lang="nb-NO" sz="1200" b="0" i="0" dirty="0">
                <a:solidFill>
                  <a:srgbClr val="000000"/>
                </a:solidFill>
                <a:effectLst/>
                <a:latin typeface="Calibri"/>
                <a:cs typeface="Calibri"/>
              </a:rPr>
              <a:t> året der vi</a:t>
            </a:r>
            <a:r>
              <a:rPr lang="nb-NO" dirty="0">
                <a:solidFill>
                  <a:srgbClr val="000000"/>
                </a:solidFill>
                <a:latin typeface="Calibri"/>
                <a:cs typeface="Calibri"/>
              </a:rPr>
              <a:t> </a:t>
            </a:r>
            <a:r>
              <a:rPr lang="nb-NO" sz="1200" b="0" i="0" dirty="0">
                <a:solidFill>
                  <a:srgbClr val="000000"/>
                </a:solidFill>
                <a:effectLst/>
                <a:latin typeface="Calibri"/>
                <a:cs typeface="Calibri"/>
              </a:rPr>
              <a:t> ønsker å avdekke krenkelser som elever </a:t>
            </a:r>
            <a:r>
              <a:rPr lang="nb-NO" dirty="0">
                <a:solidFill>
                  <a:srgbClr val="000000"/>
                </a:solidFill>
                <a:latin typeface="Calibri"/>
                <a:cs typeface="Calibri"/>
              </a:rPr>
              <a:t>opplever </a:t>
            </a:r>
            <a:r>
              <a:rPr lang="nb-NO" sz="1200" b="0" i="0" dirty="0">
                <a:solidFill>
                  <a:srgbClr val="000000"/>
                </a:solidFill>
                <a:effectLst/>
                <a:latin typeface="Calibri"/>
                <a:cs typeface="Calibri"/>
              </a:rPr>
              <a:t>som utrygt. Dersom en</a:t>
            </a:r>
            <a:r>
              <a:rPr lang="nb-NO" dirty="0">
                <a:solidFill>
                  <a:srgbClr val="000000"/>
                </a:solidFill>
                <a:latin typeface="Calibri"/>
                <a:cs typeface="Calibri"/>
              </a:rPr>
              <a:t> </a:t>
            </a:r>
            <a:r>
              <a:rPr lang="nb-NO" sz="1200" b="0" i="0" dirty="0">
                <a:solidFill>
                  <a:srgbClr val="000000"/>
                </a:solidFill>
                <a:effectLst/>
                <a:latin typeface="Calibri"/>
                <a:cs typeface="Calibri"/>
              </a:rPr>
              <a:t> ansatt har mistanke om eller kjennskap til at en elev ikke har det</a:t>
            </a:r>
            <a:r>
              <a:rPr lang="nb-NO" dirty="0">
                <a:solidFill>
                  <a:srgbClr val="000000"/>
                </a:solidFill>
                <a:latin typeface="Calibri"/>
                <a:cs typeface="Calibri"/>
              </a:rPr>
              <a:t> </a:t>
            </a:r>
            <a:r>
              <a:rPr lang="nb-NO" sz="1200" b="0" i="0" dirty="0">
                <a:solidFill>
                  <a:srgbClr val="000000"/>
                </a:solidFill>
                <a:effectLst/>
                <a:latin typeface="Calibri"/>
                <a:cs typeface="Calibri"/>
              </a:rPr>
              <a:t> trygt og godt – kartlegges det ved ikke –anonym undersøkelse.</a:t>
            </a:r>
            <a:endParaRPr lang="nb-NO" dirty="0">
              <a:latin typeface="Calibri"/>
              <a:cs typeface="Calibri"/>
            </a:endParaRPr>
          </a:p>
          <a:p>
            <a:endParaRPr lang="nb-NO" dirty="0"/>
          </a:p>
        </p:txBody>
      </p:sp>
      <p:sp>
        <p:nvSpPr>
          <p:cNvPr id="4" name="Plassholder for lysbildenummer 3"/>
          <p:cNvSpPr>
            <a:spLocks noGrp="1"/>
          </p:cNvSpPr>
          <p:nvPr>
            <p:ph type="sldNum" sz="quarter" idx="5"/>
          </p:nvPr>
        </p:nvSpPr>
        <p:spPr/>
        <p:txBody>
          <a:bodyPr/>
          <a:lstStyle/>
          <a:p>
            <a:fld id="{50D1D6FD-2EA5-4FFF-B07F-6F402568522D}" type="slidenum">
              <a:rPr lang="nb-NO" smtClean="0"/>
              <a:t>8</a:t>
            </a:fld>
            <a:endParaRPr lang="nb-NO"/>
          </a:p>
        </p:txBody>
      </p:sp>
    </p:spTree>
    <p:extLst>
      <p:ext uri="{BB962C8B-B14F-4D97-AF65-F5344CB8AC3E}">
        <p14:creationId xmlns:p14="http://schemas.microsoft.com/office/powerpoint/2010/main" val="2480177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303030"/>
                </a:solidFill>
                <a:effectLst/>
                <a:latin typeface="Montserrat" panose="00000500000000000000" pitchFamily="2" charset="0"/>
              </a:rPr>
              <a:t>Målet er at alle barn og unge opplever et godt tilpasset og inkluderende tilbud i barnehage og </a:t>
            </a:r>
            <a:r>
              <a:rPr lang="nb-NO" b="0" i="0" dirty="0" err="1">
                <a:solidFill>
                  <a:srgbClr val="303030"/>
                </a:solidFill>
                <a:effectLst/>
                <a:latin typeface="Montserrat" panose="00000500000000000000" pitchFamily="2" charset="0"/>
              </a:rPr>
              <a:t>skole.</a:t>
            </a:r>
            <a:r>
              <a:rPr lang="nb-NO" dirty="0" err="1"/>
              <a:t>Tilpasset</a:t>
            </a:r>
            <a:r>
              <a:rPr lang="nb-NO" dirty="0"/>
              <a:t> opplæring for alle elever er et viktig lovkrav som skolene jobber aktivt med for å finne rett nivå og oppgaver som motiverer og gir mestring.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Kartleggingsrutiner skal gi lærerne oversikt over elevenes behov for å sette inn ekstra tiltak slik at eleven kan få et løft som kan  gi  et godt læringsutbytte. Det er først når eleven ikke har utbytte av ordinær opplæring det skal vurderes henvisning.   Elever  med dysleksi har egne rettigheter og har ofte i dag ikke spesialundervisning men tilrettelegginger i form av digitale verktøy, </a:t>
            </a:r>
            <a:r>
              <a:rPr lang="nb-NO" dirty="0" err="1"/>
              <a:t>lesetrategier,lengre</a:t>
            </a:r>
            <a:r>
              <a:rPr lang="nb-NO" dirty="0"/>
              <a:t> tid på prøver/eksamen. Vi ser  at det også i barnehagene er større andel gutter med vedtak, der er  det </a:t>
            </a:r>
            <a:r>
              <a:rPr lang="nb-NO" dirty="0" err="1"/>
              <a:t>ca</a:t>
            </a:r>
            <a:r>
              <a:rPr lang="nb-NO" dirty="0"/>
              <a:t> 3,5 ganger større enn for jenter. </a:t>
            </a:r>
          </a:p>
          <a:p>
            <a:endParaRPr lang="nb-NO" dirty="0"/>
          </a:p>
        </p:txBody>
      </p:sp>
      <p:sp>
        <p:nvSpPr>
          <p:cNvPr id="4" name="Plassholder for lysbildenummer 3"/>
          <p:cNvSpPr>
            <a:spLocks noGrp="1"/>
          </p:cNvSpPr>
          <p:nvPr>
            <p:ph type="sldNum" sz="quarter" idx="10"/>
          </p:nvPr>
        </p:nvSpPr>
        <p:spPr/>
        <p:txBody>
          <a:bodyPr/>
          <a:lstStyle/>
          <a:p>
            <a:fld id="{50D1D6FD-2EA5-4FFF-B07F-6F402568522D}" type="slidenum">
              <a:rPr lang="nb-NO" smtClean="0"/>
              <a:t>9</a:t>
            </a:fld>
            <a:endParaRPr lang="nb-NO"/>
          </a:p>
        </p:txBody>
      </p:sp>
    </p:spTree>
    <p:extLst>
      <p:ext uri="{BB962C8B-B14F-4D97-AF65-F5344CB8AC3E}">
        <p14:creationId xmlns:p14="http://schemas.microsoft.com/office/powerpoint/2010/main" val="554913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grpSp>
        <p:nvGrpSpPr>
          <p:cNvPr id="12" name="Gruppe 11"/>
          <p:cNvGrpSpPr/>
          <p:nvPr userDrawn="1"/>
        </p:nvGrpSpPr>
        <p:grpSpPr>
          <a:xfrm>
            <a:off x="0" y="2835906"/>
            <a:ext cx="12192000" cy="4022095"/>
            <a:chOff x="0" y="2835905"/>
            <a:chExt cx="9144000" cy="4022095"/>
          </a:xfrm>
        </p:grpSpPr>
        <p:sp>
          <p:nvSpPr>
            <p:cNvPr id="13" name="Rettvinklet trekant 12"/>
            <p:cNvSpPr/>
            <p:nvPr/>
          </p:nvSpPr>
          <p:spPr>
            <a:xfrm flipH="1">
              <a:off x="1023958" y="2835905"/>
              <a:ext cx="8120039" cy="1946786"/>
            </a:xfrm>
            <a:prstGeom prst="rtTriangle">
              <a:avLst/>
            </a:prstGeom>
            <a:solidFill>
              <a:srgbClr val="01B6AD">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4" name="Rektangel 13"/>
            <p:cNvSpPr/>
            <p:nvPr userDrawn="1"/>
          </p:nvSpPr>
          <p:spPr>
            <a:xfrm>
              <a:off x="0" y="4812188"/>
              <a:ext cx="9144000" cy="2045812"/>
            </a:xfrm>
            <a:prstGeom prst="rect">
              <a:avLst/>
            </a:prstGeom>
            <a:solidFill>
              <a:srgbClr val="01B6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5" name="Rettvinklet trekant 14"/>
            <p:cNvSpPr/>
            <p:nvPr/>
          </p:nvSpPr>
          <p:spPr>
            <a:xfrm>
              <a:off x="0" y="3778879"/>
              <a:ext cx="9101862" cy="1032387"/>
            </a:xfrm>
            <a:prstGeom prst="rtTriangle">
              <a:avLst/>
            </a:prstGeom>
            <a:solidFill>
              <a:srgbClr val="9AE2DE">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6" name="Rettvinklet trekant 15"/>
            <p:cNvSpPr/>
            <p:nvPr userDrawn="1"/>
          </p:nvSpPr>
          <p:spPr>
            <a:xfrm flipH="1">
              <a:off x="0" y="3889360"/>
              <a:ext cx="9144000" cy="922828"/>
            </a:xfrm>
            <a:prstGeom prst="rtTriangle">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grpSp>
      <p:sp>
        <p:nvSpPr>
          <p:cNvPr id="2" name="Tittel 1"/>
          <p:cNvSpPr>
            <a:spLocks noGrp="1"/>
          </p:cNvSpPr>
          <p:nvPr>
            <p:ph type="ctrTitle" hasCustomPrompt="1"/>
          </p:nvPr>
        </p:nvSpPr>
        <p:spPr>
          <a:xfrm>
            <a:off x="914400" y="5079128"/>
            <a:ext cx="10363200" cy="566758"/>
          </a:xfrm>
        </p:spPr>
        <p:txBody>
          <a:bodyPr>
            <a:normAutofit/>
          </a:bodyPr>
          <a:lstStyle>
            <a:lvl1pPr algn="ctr">
              <a:defRPr sz="2800" b="0">
                <a:solidFill>
                  <a:schemeClr val="bg1"/>
                </a:solidFill>
              </a:defRPr>
            </a:lvl1pPr>
          </a:lstStyle>
          <a:p>
            <a:r>
              <a:rPr lang="nb-NO"/>
              <a:t>Hva handler presentasjonen om?</a:t>
            </a:r>
          </a:p>
        </p:txBody>
      </p:sp>
      <p:sp>
        <p:nvSpPr>
          <p:cNvPr id="3" name="Undertittel 2"/>
          <p:cNvSpPr>
            <a:spLocks noGrp="1"/>
          </p:cNvSpPr>
          <p:nvPr>
            <p:ph type="subTitle" idx="1" hasCustomPrompt="1"/>
          </p:nvPr>
        </p:nvSpPr>
        <p:spPr>
          <a:xfrm>
            <a:off x="1828800" y="5788855"/>
            <a:ext cx="8534400" cy="464235"/>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Hvem holder presentasjonen?</a:t>
            </a:r>
          </a:p>
        </p:txBody>
      </p:sp>
      <p:cxnSp>
        <p:nvCxnSpPr>
          <p:cNvPr id="5" name="Rett linje 4"/>
          <p:cNvCxnSpPr/>
          <p:nvPr userDrawn="1"/>
        </p:nvCxnSpPr>
        <p:spPr>
          <a:xfrm>
            <a:off x="1611338" y="5701075"/>
            <a:ext cx="91491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Bilde 16" descr="Ringerike_våpen.jpg">
            <a:extLst>
              <a:ext uri="{FF2B5EF4-FFF2-40B4-BE49-F238E27FC236}">
                <a16:creationId xmlns:a16="http://schemas.microsoft.com/office/drawing/2014/main" id="{0564C69D-A017-324C-B3FC-60D34833DA8B}"/>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3319"/>
          <a:stretch/>
        </p:blipFill>
        <p:spPr>
          <a:xfrm>
            <a:off x="4432109" y="2519916"/>
            <a:ext cx="3457400" cy="1064852"/>
          </a:xfrm>
          <a:prstGeom prst="rect">
            <a:avLst/>
          </a:prstGeom>
        </p:spPr>
      </p:pic>
      <p:pic>
        <p:nvPicPr>
          <p:cNvPr id="18" name="Bilde 1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393"/>
          <a:stretch/>
        </p:blipFill>
        <p:spPr>
          <a:xfrm>
            <a:off x="5351637" y="597665"/>
            <a:ext cx="1618343" cy="1966609"/>
          </a:xfrm>
          <a:prstGeom prst="rect">
            <a:avLst/>
          </a:prstGeom>
        </p:spPr>
      </p:pic>
    </p:spTree>
    <p:extLst>
      <p:ext uri="{BB962C8B-B14F-4D97-AF65-F5344CB8AC3E}">
        <p14:creationId xmlns:p14="http://schemas.microsoft.com/office/powerpoint/2010/main" val="366532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b="1">
                <a:solidFill>
                  <a:srgbClr val="01B6AD"/>
                </a:solidFill>
              </a:defRPr>
            </a:lvl1pPr>
          </a:lstStyle>
          <a:p>
            <a:r>
              <a:rPr lang="nb-NO"/>
              <a:t>Klikk for å redigere tittelstil</a:t>
            </a:r>
          </a:p>
        </p:txBody>
      </p:sp>
      <p:sp>
        <p:nvSpPr>
          <p:cNvPr id="3" name="Plassholder for innhold 2"/>
          <p:cNvSpPr>
            <a:spLocks noGrp="1"/>
          </p:cNvSpPr>
          <p:nvPr>
            <p:ph idx="1"/>
          </p:nvPr>
        </p:nvSpPr>
        <p:spPr/>
        <p:txBody>
          <a:bodyPr/>
          <a:lstStyle>
            <a:lvl1pPr marL="342900" indent="-342900">
              <a:buClr>
                <a:srgbClr val="01B6AD"/>
              </a:buClr>
              <a:buSzPct val="125000"/>
              <a:buFont typeface="Arial" panose="020B0604020202020204" pitchFamily="34" charset="0"/>
              <a:buChar char="•"/>
              <a:defRPr sz="3200"/>
            </a:lvl1pPr>
            <a:lvl2pPr marL="742950" indent="-285750">
              <a:buClr>
                <a:srgbClr val="01B6AD"/>
              </a:buClr>
              <a:buSzPct val="125000"/>
              <a:buFont typeface="Arial" panose="020B0604020202020204" pitchFamily="34" charset="0"/>
              <a:buChar char="•"/>
              <a:defRPr sz="2800"/>
            </a:lvl2pPr>
            <a:lvl3pPr marL="1143000" indent="-228600">
              <a:buClr>
                <a:srgbClr val="01B6AD"/>
              </a:buClr>
              <a:buSzPct val="125000"/>
              <a:buFont typeface="Arial" panose="020B0604020202020204" pitchFamily="34" charset="0"/>
              <a:buChar char="•"/>
              <a:defRPr/>
            </a:lvl3pPr>
            <a:lvl4pPr marL="1600200" indent="-228600">
              <a:buClr>
                <a:srgbClr val="01B6AD"/>
              </a:buClr>
              <a:buSzPct val="125000"/>
              <a:buFont typeface="Arial" panose="020B0604020202020204" pitchFamily="34" charset="0"/>
              <a:buChar char="•"/>
              <a:defRPr sz="2200"/>
            </a:lvl4pPr>
            <a:lvl5pPr marL="2057400" indent="-228600">
              <a:buClr>
                <a:srgbClr val="01B6AD"/>
              </a:buClr>
              <a:buSzPct val="125000"/>
              <a:buFont typeface="Arial" panose="020B0604020202020204" pitchFamily="34" charset="0"/>
              <a:buChar char="•"/>
              <a:defRPr sz="20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cxnSp>
        <p:nvCxnSpPr>
          <p:cNvPr id="5" name="Rett linje 4"/>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6">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12" name="Bilde 11"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9" name="Rett linje 8"/>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11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solidFill>
                  <a:srgbClr val="01B6AD"/>
                </a:solidFill>
              </a:defRPr>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cxnSp>
        <p:nvCxnSpPr>
          <p:cNvPr id="5" name="Rett linje 4"/>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6">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8" name="Bilde 7"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9" name="Rett linje 8"/>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63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b="1">
                <a:solidFill>
                  <a:srgbClr val="01B6AD"/>
                </a:solidFill>
              </a:defRPr>
            </a:lvl1pPr>
          </a:lstStyle>
          <a:p>
            <a:r>
              <a:rPr lang="nb-NO"/>
              <a:t>Klikk for å redigere tittelstil</a:t>
            </a:r>
          </a:p>
        </p:txBody>
      </p:sp>
      <p:sp>
        <p:nvSpPr>
          <p:cNvPr id="3" name="Plassholder for innhold 2"/>
          <p:cNvSpPr>
            <a:spLocks noGrp="1"/>
          </p:cNvSpPr>
          <p:nvPr>
            <p:ph sz="half" idx="1"/>
          </p:nvPr>
        </p:nvSpPr>
        <p:spPr>
          <a:xfrm>
            <a:off x="609600" y="1252026"/>
            <a:ext cx="5384800" cy="4874138"/>
          </a:xfrm>
        </p:spPr>
        <p:txBody>
          <a:bodyPr/>
          <a:lstStyle>
            <a:lvl1pPr marL="342900" indent="-342900">
              <a:buClr>
                <a:srgbClr val="01B6AD"/>
              </a:buClr>
              <a:buSzPct val="125000"/>
              <a:buFont typeface="Arial" panose="020B0604020202020204" pitchFamily="34" charset="0"/>
              <a:buChar char="•"/>
              <a:defRPr sz="2800"/>
            </a:lvl1pPr>
            <a:lvl2pPr marL="742950" indent="-285750">
              <a:buClr>
                <a:srgbClr val="01B6AD"/>
              </a:buClr>
              <a:buSzPct val="125000"/>
              <a:buFont typeface="Arial" panose="020B0604020202020204" pitchFamily="34" charset="0"/>
              <a:buChar char="•"/>
              <a:defRPr sz="2400"/>
            </a:lvl2pPr>
            <a:lvl3pPr marL="1143000" indent="-228600">
              <a:buClr>
                <a:srgbClr val="01B6AD"/>
              </a:buClr>
              <a:buSzPct val="125000"/>
              <a:buFont typeface="Arial" panose="020B0604020202020204" pitchFamily="34" charset="0"/>
              <a:buChar char="•"/>
              <a:defRPr sz="2000"/>
            </a:lvl3pPr>
            <a:lvl4pPr marL="1600200" indent="-228600">
              <a:buClr>
                <a:srgbClr val="01B6AD"/>
              </a:buClr>
              <a:buSzPct val="125000"/>
              <a:buFont typeface="Arial" panose="020B0604020202020204" pitchFamily="34" charset="0"/>
              <a:buChar char="•"/>
              <a:defRPr sz="1800"/>
            </a:lvl4pPr>
            <a:lvl5pPr marL="2057400" indent="-228600">
              <a:buClr>
                <a:srgbClr val="01B6AD"/>
              </a:buClr>
              <a:buSzPct val="125000"/>
              <a:buFont typeface="Arial" panose="020B0604020202020204" pitchFamily="34" charset="0"/>
              <a:buChar cha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252026"/>
            <a:ext cx="5384800" cy="4874138"/>
          </a:xfrm>
        </p:spPr>
        <p:txBody>
          <a:bodyPr/>
          <a:lstStyle>
            <a:lvl1pPr marL="342900" indent="-342900">
              <a:buClr>
                <a:srgbClr val="01B6AD"/>
              </a:buClr>
              <a:buSzPct val="125000"/>
              <a:buFont typeface="Arial" panose="020B0604020202020204" pitchFamily="34" charset="0"/>
              <a:buChar char="•"/>
              <a:defRPr sz="2800"/>
            </a:lvl1pPr>
            <a:lvl2pPr marL="742950" indent="-285750">
              <a:buClr>
                <a:srgbClr val="01B6AD"/>
              </a:buClr>
              <a:buSzPct val="125000"/>
              <a:buFont typeface="Arial" panose="020B0604020202020204" pitchFamily="34" charset="0"/>
              <a:buChar char="•"/>
              <a:defRPr sz="2400"/>
            </a:lvl2pPr>
            <a:lvl3pPr marL="1143000" indent="-228600">
              <a:buClr>
                <a:srgbClr val="01B6AD"/>
              </a:buClr>
              <a:buSzPct val="125000"/>
              <a:buFont typeface="Arial" panose="020B0604020202020204" pitchFamily="34" charset="0"/>
              <a:buChar char="•"/>
              <a:defRPr sz="2000"/>
            </a:lvl3pPr>
            <a:lvl4pPr marL="1600200" indent="-228600">
              <a:buClr>
                <a:srgbClr val="01B6AD"/>
              </a:buClr>
              <a:buSzPct val="125000"/>
              <a:buFont typeface="Arial" panose="020B0604020202020204" pitchFamily="34" charset="0"/>
              <a:buChar char="•"/>
              <a:defRPr sz="1800"/>
            </a:lvl4pPr>
            <a:lvl5pPr marL="2057400" indent="-228600">
              <a:buClr>
                <a:srgbClr val="01B6AD"/>
              </a:buClr>
              <a:buSzPct val="125000"/>
              <a:buFont typeface="Arial" panose="020B0604020202020204" pitchFamily="34" charset="0"/>
              <a:buChar cha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94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a:solidFill>
                  <a:srgbClr val="01B6AD"/>
                </a:solidFill>
              </a:defRPr>
            </a:lvl1pPr>
          </a:lstStyle>
          <a:p>
            <a:r>
              <a:rPr lang="nb-NO"/>
              <a:t>Klikk for å redigere tittelstil</a:t>
            </a:r>
          </a:p>
        </p:txBody>
      </p:sp>
      <p:sp>
        <p:nvSpPr>
          <p:cNvPr id="3" name="Plassholder for tekst 2"/>
          <p:cNvSpPr>
            <a:spLocks noGrp="1"/>
          </p:cNvSpPr>
          <p:nvPr>
            <p:ph type="body" idx="1"/>
          </p:nvPr>
        </p:nvSpPr>
        <p:spPr>
          <a:xfrm>
            <a:off x="609600" y="1230923"/>
            <a:ext cx="538691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609600" y="2018715"/>
            <a:ext cx="5386917" cy="4107449"/>
          </a:xfrm>
        </p:spPr>
        <p:txBody>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230923"/>
            <a:ext cx="5389033"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93368" y="2018715"/>
            <a:ext cx="5389033" cy="4107449"/>
          </a:xfrm>
        </p:spPr>
        <p:txBody>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cxnSp>
        <p:nvCxnSpPr>
          <p:cNvPr id="8" name="Rett linje 7"/>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Bilde 9">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11" name="Bilde 10"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2" name="Rett linje 11"/>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8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a:solidFill>
                  <a:srgbClr val="01B6AD"/>
                </a:solidFill>
              </a:defRPr>
            </a:lvl1pPr>
          </a:lstStyle>
          <a:p>
            <a:r>
              <a:rPr lang="nb-NO"/>
              <a:t>Klikk for å redigere tittelstil</a:t>
            </a:r>
          </a:p>
        </p:txBody>
      </p:sp>
      <p:cxnSp>
        <p:nvCxnSpPr>
          <p:cNvPr id="4" name="Rett linje 3"/>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Bilde 5">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7" name="Bilde 6"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8" name="Rett linje 7"/>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42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cxnSp>
        <p:nvCxnSpPr>
          <p:cNvPr id="3" name="Rett linje 2"/>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Bilde 4">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6" name="Bilde 5"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7" name="Rett linje 6"/>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44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1160585"/>
            <a:ext cx="4011084" cy="717453"/>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1160585"/>
            <a:ext cx="6815667" cy="4965578"/>
          </a:xfrm>
        </p:spPr>
        <p:txBody>
          <a:bodyPr>
            <a:normAutofit/>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976511"/>
            <a:ext cx="4011084" cy="41496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62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solidFill>
                  <a:srgbClr val="01B6AD"/>
                </a:solidFill>
              </a:defRPr>
            </a:lvl1pPr>
          </a:lstStyle>
          <a:p>
            <a:r>
              <a:rPr lang="nb-NO"/>
              <a:t>Klikk for å redigere tittelstil</a:t>
            </a:r>
          </a:p>
        </p:txBody>
      </p:sp>
      <p:sp>
        <p:nvSpPr>
          <p:cNvPr id="3" name="Plassholder for bilde 2"/>
          <p:cNvSpPr>
            <a:spLocks noGrp="1"/>
          </p:cNvSpPr>
          <p:nvPr>
            <p:ph type="pic" idx="1"/>
          </p:nvPr>
        </p:nvSpPr>
        <p:spPr>
          <a:xfrm>
            <a:off x="2389717" y="942535"/>
            <a:ext cx="7315200" cy="378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7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63007" y="202944"/>
            <a:ext cx="10274788" cy="513962"/>
          </a:xfrm>
          <a:prstGeom prst="rect">
            <a:avLst/>
          </a:prstGeom>
        </p:spPr>
        <p:txBody>
          <a:bodyPr vert="horz" lIns="91440" tIns="45720" rIns="91440" bIns="45720" rtlCol="0" anchor="ctr">
            <a:noAutofit/>
          </a:bodyPr>
          <a:lstStyle/>
          <a:p>
            <a:r>
              <a:rPr lang="nb-NO"/>
              <a:t>Klikk for å redigere tittelstil</a:t>
            </a:r>
          </a:p>
        </p:txBody>
      </p:sp>
      <p:sp>
        <p:nvSpPr>
          <p:cNvPr id="3" name="Plassholder for tekst 2"/>
          <p:cNvSpPr>
            <a:spLocks noGrp="1"/>
          </p:cNvSpPr>
          <p:nvPr>
            <p:ph type="body" idx="1"/>
          </p:nvPr>
        </p:nvSpPr>
        <p:spPr>
          <a:xfrm>
            <a:off x="163006" y="1323679"/>
            <a:ext cx="11751113" cy="4852551"/>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kstSylinder 4">
            <a:extLst>
              <a:ext uri="{FF2B5EF4-FFF2-40B4-BE49-F238E27FC236}">
                <a16:creationId xmlns:a16="http://schemas.microsoft.com/office/drawing/2014/main" id="{CCD840A5-5880-D3FC-7E8E-CC9D0BA67769}"/>
              </a:ext>
            </a:extLst>
          </p:cNvPr>
          <p:cNvSpPr txBox="1"/>
          <p:nvPr>
            <p:extLst>
              <p:ext uri="{1162E1C5-73C7-4A58-AE30-91384D911F3F}">
                <p184:classification xmlns:p184="http://schemas.microsoft.com/office/powerpoint/2018/4/main" val="ftr"/>
              </p:ext>
            </p:extLst>
          </p:nvPr>
        </p:nvSpPr>
        <p:spPr>
          <a:xfrm>
            <a:off x="63500" y="6642100"/>
            <a:ext cx="947738" cy="152400"/>
          </a:xfrm>
          <a:prstGeom prst="rect">
            <a:avLst/>
          </a:prstGeom>
        </p:spPr>
        <p:txBody>
          <a:bodyPr horzOverflow="overflow" lIns="0" tIns="0" rIns="0" bIns="0">
            <a:spAutoFit/>
          </a:bodyPr>
          <a:lstStyle/>
          <a:p>
            <a:pPr algn="l"/>
            <a:r>
              <a:rPr lang="nb-NO" sz="1000">
                <a:solidFill>
                  <a:srgbClr val="FFFF00"/>
                </a:solidFill>
                <a:latin typeface="Calibri" panose="020F0502020204030204" pitchFamily="34" charset="0"/>
                <a:ea typeface="Calibri" panose="020F0502020204030204" pitchFamily="34" charset="0"/>
                <a:cs typeface="Calibri" panose="020F0502020204030204" pitchFamily="34" charset="0"/>
              </a:rPr>
              <a:t>Internt dokument</a:t>
            </a:r>
          </a:p>
        </p:txBody>
      </p:sp>
    </p:spTree>
    <p:extLst>
      <p:ext uri="{BB962C8B-B14F-4D97-AF65-F5344CB8AC3E}">
        <p14:creationId xmlns:p14="http://schemas.microsoft.com/office/powerpoint/2010/main" val="298579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2900" b="1" kern="1200">
          <a:solidFill>
            <a:srgbClr val="01B6AD"/>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ingeriksregionen-my.sharepoint.com/personal/gunhild_versland_ringerike_kommune_no/_layouts/15/stream.aspx?id=%2Fpersonal%2Fgunhild%5Fversland%5Fringerike%5Fkommune%5Fno%2FDocuments%2FEnhetsleder%2FAdministrasjon%2FAktiviteter%2FFilm%20Ola%20h%C3%B8st%202022%2Fl%C3%A6ringssenteret%5Flang%5Fmaster%5Fhighres%2Emp4&amp;ga=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sz="2000"/>
              <a:t>Tilstandsrapport 2022 og dialogmøter</a:t>
            </a:r>
          </a:p>
        </p:txBody>
      </p:sp>
      <p:sp>
        <p:nvSpPr>
          <p:cNvPr id="3" name="Undertittel 2"/>
          <p:cNvSpPr>
            <a:spLocks noGrp="1"/>
          </p:cNvSpPr>
          <p:nvPr>
            <p:ph type="subTitle" idx="1"/>
          </p:nvPr>
        </p:nvSpPr>
        <p:spPr/>
        <p:txBody>
          <a:bodyPr/>
          <a:lstStyle/>
          <a:p>
            <a:r>
              <a:rPr lang="nb-NO"/>
              <a:t>Eirin Disch Mathiesen</a:t>
            </a:r>
          </a:p>
        </p:txBody>
      </p:sp>
    </p:spTree>
    <p:extLst>
      <p:ext uri="{BB962C8B-B14F-4D97-AF65-F5344CB8AC3E}">
        <p14:creationId xmlns:p14="http://schemas.microsoft.com/office/powerpoint/2010/main" val="3648552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Skolefravær- et alvorlig samfunnsproblem</a:t>
            </a:r>
          </a:p>
        </p:txBody>
      </p:sp>
      <p:sp>
        <p:nvSpPr>
          <p:cNvPr id="3" name="Plassholder for innhold 2"/>
          <p:cNvSpPr>
            <a:spLocks noGrp="1"/>
          </p:cNvSpPr>
          <p:nvPr>
            <p:ph idx="1"/>
          </p:nvPr>
        </p:nvSpPr>
        <p:spPr/>
        <p:txBody>
          <a:bodyPr vert="horz" lIns="91440" tIns="45720" rIns="91440" bIns="45720" rtlCol="0" anchor="t">
            <a:normAutofit lnSpcReduction="10000"/>
          </a:bodyPr>
          <a:lstStyle/>
          <a:p>
            <a:pPr marL="0" lvl="0" indent="0">
              <a:buNone/>
            </a:pPr>
            <a:r>
              <a:rPr lang="nb-NO" dirty="0">
                <a:latin typeface="Arial"/>
                <a:cs typeface="Arial"/>
              </a:rPr>
              <a:t>Økning av antall henviste saker til skolefraværsteamet</a:t>
            </a:r>
          </a:p>
          <a:p>
            <a:pPr marL="0" lvl="0" indent="0">
              <a:buNone/>
            </a:pPr>
            <a:endParaRPr lang="nb-NO" dirty="0"/>
          </a:p>
          <a:p>
            <a:pPr marL="0" indent="0">
              <a:buNone/>
            </a:pPr>
            <a:r>
              <a:rPr lang="nb-NO" dirty="0">
                <a:latin typeface="Arial"/>
                <a:cs typeface="Arial"/>
              </a:rPr>
              <a:t>2022:    17 henviste saker</a:t>
            </a:r>
          </a:p>
          <a:p>
            <a:pPr marL="0" lvl="0" indent="0">
              <a:buNone/>
            </a:pPr>
            <a:r>
              <a:rPr lang="nb-NO" dirty="0">
                <a:latin typeface="Arial"/>
                <a:cs typeface="Arial"/>
              </a:rPr>
              <a:t>2021: 4 henviste saker</a:t>
            </a:r>
          </a:p>
          <a:p>
            <a:pPr marL="0" lvl="0" indent="0">
              <a:buNone/>
            </a:pPr>
            <a:endParaRPr lang="nb-NO" dirty="0"/>
          </a:p>
          <a:p>
            <a:pPr marL="0" lvl="0" indent="0">
              <a:buNone/>
            </a:pPr>
            <a:r>
              <a:rPr lang="nb-NO" dirty="0">
                <a:latin typeface="Arial"/>
                <a:cs typeface="Arial"/>
              </a:rPr>
              <a:t>Flere elever som er hjemme. Klarer ikke å ta i mot den opplæringen skolen gir.</a:t>
            </a:r>
          </a:p>
          <a:p>
            <a:pPr marL="0" indent="0">
              <a:buNone/>
            </a:pPr>
            <a:r>
              <a:rPr lang="nb-NO" dirty="0">
                <a:latin typeface="Arial"/>
                <a:cs typeface="Arial"/>
              </a:rPr>
              <a:t>Flere elever går ut av 10.trinn med  ikke vurderingsgrunnlag i flere fag. Psykisk uhelse- økende tendens i samfunnet.</a:t>
            </a:r>
            <a:endParaRPr lang="nb-NO" dirty="0"/>
          </a:p>
        </p:txBody>
      </p:sp>
    </p:spTree>
    <p:extLst>
      <p:ext uri="{BB962C8B-B14F-4D97-AF65-F5344CB8AC3E}">
        <p14:creationId xmlns:p14="http://schemas.microsoft.com/office/powerpoint/2010/main" val="780443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Arial"/>
                <a:cs typeface="Arial"/>
              </a:rPr>
              <a:t>Kompetanseutvikling</a:t>
            </a:r>
            <a:endParaRPr lang="nb-NO"/>
          </a:p>
        </p:txBody>
      </p:sp>
      <p:sp>
        <p:nvSpPr>
          <p:cNvPr id="3" name="Plassholder for innhold 2"/>
          <p:cNvSpPr>
            <a:spLocks noGrp="1"/>
          </p:cNvSpPr>
          <p:nvPr>
            <p:ph idx="1"/>
          </p:nvPr>
        </p:nvSpPr>
        <p:spPr/>
        <p:txBody>
          <a:bodyPr vert="horz" lIns="91440" tIns="45720" rIns="91440" bIns="45720" rtlCol="0" anchor="t">
            <a:normAutofit/>
          </a:bodyPr>
          <a:lstStyle/>
          <a:p>
            <a:pPr marL="0" indent="0">
              <a:buNone/>
            </a:pPr>
            <a:r>
              <a:rPr lang="nb-NO" sz="2400" dirty="0"/>
              <a:t>Utviklingsarbeid:</a:t>
            </a:r>
          </a:p>
          <a:p>
            <a:pPr marL="0" indent="0">
              <a:buNone/>
            </a:pPr>
            <a:r>
              <a:rPr lang="nb-NO" sz="2400" dirty="0"/>
              <a:t>Skolene i Ringerike har samarbeidsavtale med  Universitetet i Sørøst-Norge(USN) </a:t>
            </a:r>
          </a:p>
          <a:p>
            <a:pPr marL="0" indent="0">
              <a:buNone/>
            </a:pPr>
            <a:r>
              <a:rPr lang="nb-NO" sz="2400" dirty="0"/>
              <a:t>3 skoler er med i læringsmiljøprosjektet ( </a:t>
            </a:r>
            <a:r>
              <a:rPr lang="nb-NO" sz="2400" dirty="0" err="1"/>
              <a:t>Udir</a:t>
            </a:r>
            <a:r>
              <a:rPr lang="nb-NO" sz="2400" dirty="0"/>
              <a:t>/Læringsmiljøsenteret i Stavanger)</a:t>
            </a:r>
          </a:p>
          <a:p>
            <a:pPr marL="0" indent="0">
              <a:buNone/>
            </a:pPr>
            <a:r>
              <a:rPr lang="nb-NO" sz="2400" dirty="0"/>
              <a:t>Systematisk utviklingsarbeid i skolens profesjonsfellesskap- fellestiden til lærerne</a:t>
            </a:r>
          </a:p>
          <a:p>
            <a:r>
              <a:rPr lang="nb-NO" sz="2400" dirty="0"/>
              <a:t>Fagfornyelsen</a:t>
            </a:r>
          </a:p>
          <a:p>
            <a:r>
              <a:rPr lang="nb-NO" sz="2400" dirty="0"/>
              <a:t>Lovverk: </a:t>
            </a:r>
            <a:r>
              <a:rPr lang="nb-NO" sz="2400" dirty="0" err="1"/>
              <a:t>kvalitetssystemet,avvikshåndtering</a:t>
            </a:r>
            <a:endParaRPr lang="nb-NO" sz="2400" dirty="0"/>
          </a:p>
          <a:p>
            <a:r>
              <a:rPr lang="nb-NO" sz="2400" dirty="0"/>
              <a:t>Kunnskapsreisen – kompetansetiltak om vold og overgrep. </a:t>
            </a:r>
          </a:p>
          <a:p>
            <a:r>
              <a:rPr lang="nb-NO" sz="2400">
                <a:latin typeface="Arial"/>
                <a:cs typeface="Arial"/>
              </a:rPr>
              <a:t>Bedre tverrfaglig innsats i Ringerike- BTI</a:t>
            </a:r>
          </a:p>
          <a:p>
            <a:r>
              <a:rPr lang="nb-NO" sz="2400" dirty="0"/>
              <a:t>Kompetanseløftet for spesialpedagogikk og inkluderende praksis</a:t>
            </a:r>
          </a:p>
          <a:p>
            <a:r>
              <a:rPr lang="nb-NO" sz="2400" dirty="0"/>
              <a:t>SFO-nettverk- Ny rammeplan</a:t>
            </a:r>
          </a:p>
          <a:p>
            <a:r>
              <a:rPr lang="nb-NO" sz="2400" dirty="0"/>
              <a:t>HOPP   søkelys på kosthold og fysisk aktivitet</a:t>
            </a:r>
          </a:p>
          <a:p>
            <a:pPr marL="0" indent="0">
              <a:buNone/>
            </a:pPr>
            <a:endParaRPr lang="nb-NO" sz="2400" dirty="0"/>
          </a:p>
          <a:p>
            <a:pPr marL="0" indent="0">
              <a:buNone/>
            </a:pPr>
            <a:endParaRPr lang="nb-NO" sz="2400" dirty="0"/>
          </a:p>
          <a:p>
            <a:pPr marL="0" indent="0">
              <a:buNone/>
            </a:pPr>
            <a:endParaRPr lang="nb-NO" sz="2400" dirty="0"/>
          </a:p>
        </p:txBody>
      </p:sp>
    </p:spTree>
    <p:extLst>
      <p:ext uri="{BB962C8B-B14F-4D97-AF65-F5344CB8AC3E}">
        <p14:creationId xmlns:p14="http://schemas.microsoft.com/office/powerpoint/2010/main" val="58194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Arial"/>
                <a:cs typeface="Arial"/>
              </a:rPr>
              <a:t>Voksenopplæringen</a:t>
            </a:r>
            <a:endParaRPr lang="nb-NO"/>
          </a:p>
        </p:txBody>
      </p:sp>
      <p:sp>
        <p:nvSpPr>
          <p:cNvPr id="3" name="Plassholder for innhold 2"/>
          <p:cNvSpPr>
            <a:spLocks noGrp="1"/>
          </p:cNvSpPr>
          <p:nvPr>
            <p:ph idx="1"/>
          </p:nvPr>
        </p:nvSpPr>
        <p:spPr/>
        <p:txBody>
          <a:bodyPr vert="horz" lIns="91440" tIns="45720" rIns="91440" bIns="45720" rtlCol="0" anchor="t">
            <a:normAutofit/>
          </a:bodyPr>
          <a:lstStyle/>
          <a:p>
            <a:r>
              <a:rPr lang="nb-NO" sz="2800" b="0" i="0" dirty="0">
                <a:solidFill>
                  <a:srgbClr val="000000"/>
                </a:solidFill>
                <a:effectLst/>
                <a:latin typeface="Calibri"/>
                <a:cs typeface="Arial"/>
              </a:rPr>
              <a:t>Læringssenteret for voksne (LSFV) bosetter flyktninger og gir tilbud for voksne innen </a:t>
            </a:r>
            <a:r>
              <a:rPr lang="nb-NO" sz="2800" b="0" i="0" dirty="0">
                <a:solidFill>
                  <a:srgbClr val="000000"/>
                </a:solidFill>
                <a:effectLst/>
                <a:latin typeface="Calibri"/>
                <a:cs typeface="Arial"/>
                <a:hlinkClick r:id="rId3"/>
              </a:rPr>
              <a:t>grunnskole</a:t>
            </a:r>
            <a:r>
              <a:rPr lang="nb-NO" sz="2800" b="0" i="0" dirty="0">
                <a:solidFill>
                  <a:srgbClr val="000000"/>
                </a:solidFill>
                <a:effectLst/>
                <a:latin typeface="Calibri"/>
                <a:cs typeface="Arial"/>
              </a:rPr>
              <a:t>, norsk og samfunnskunnskap, samt det toårige introduksjonsprogrammet for flyktninger.</a:t>
            </a:r>
          </a:p>
          <a:p>
            <a:r>
              <a:rPr lang="nb-NO" sz="2800" b="0" i="0" dirty="0">
                <a:solidFill>
                  <a:srgbClr val="000000"/>
                </a:solidFill>
                <a:effectLst/>
                <a:latin typeface="Calibri"/>
                <a:cs typeface="Arial"/>
              </a:rPr>
              <a:t>Fra 1.1.2021 har LSFV også fått ansvaret for oppfølging av enslige mindreårige flyktninger som er bosatt i kommunen.</a:t>
            </a:r>
            <a:r>
              <a:rPr lang="nb-NO" sz="2800" dirty="0">
                <a:solidFill>
                  <a:srgbClr val="000000"/>
                </a:solidFill>
                <a:latin typeface="Calibri"/>
                <a:cs typeface="Arial"/>
              </a:rPr>
              <a:t> </a:t>
            </a:r>
            <a:endParaRPr lang="nb-NO" sz="2800" b="0" i="0" dirty="0">
              <a:solidFill>
                <a:srgbClr val="000000"/>
              </a:solidFill>
              <a:effectLst/>
              <a:latin typeface="Calibri" panose="020F0502020204030204" pitchFamily="34" charset="0"/>
            </a:endParaRPr>
          </a:p>
          <a:p>
            <a:r>
              <a:rPr lang="nb-NO" sz="2400" dirty="0">
                <a:latin typeface="Arial"/>
                <a:cs typeface="Arial"/>
              </a:rPr>
              <a:t>Store endringer i 2022 -  Ukrainske flyktninger</a:t>
            </a:r>
          </a:p>
          <a:p>
            <a:r>
              <a:rPr lang="nb-NO" sz="2400" dirty="0">
                <a:latin typeface="Arial"/>
                <a:cs typeface="Arial"/>
              </a:rPr>
              <a:t>160 ny innbyggere bosatt</a:t>
            </a:r>
          </a:p>
          <a:p>
            <a:endParaRPr lang="nb-NO" sz="2400" dirty="0"/>
          </a:p>
          <a:p>
            <a:r>
              <a:rPr lang="nb-NO" sz="2400" dirty="0">
                <a:latin typeface="Arial"/>
                <a:cs typeface="Arial"/>
              </a:rPr>
              <a:t>Stort behov for oppbemanning på Læringssenteret</a:t>
            </a:r>
          </a:p>
          <a:p>
            <a:endParaRPr lang="nb-NO" sz="2400" dirty="0"/>
          </a:p>
          <a:p>
            <a:endParaRPr lang="nb-NO" sz="2400" dirty="0"/>
          </a:p>
        </p:txBody>
      </p:sp>
    </p:spTree>
    <p:extLst>
      <p:ext uri="{BB962C8B-B14F-4D97-AF65-F5344CB8AC3E}">
        <p14:creationId xmlns:p14="http://schemas.microsoft.com/office/powerpoint/2010/main" val="99801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C161-99DC-945E-CD08-D3C2E61CCCF2}"/>
              </a:ext>
            </a:extLst>
          </p:cNvPr>
          <p:cNvSpPr>
            <a:spLocks noGrp="1"/>
          </p:cNvSpPr>
          <p:nvPr>
            <p:ph type="title"/>
          </p:nvPr>
        </p:nvSpPr>
        <p:spPr/>
        <p:txBody>
          <a:bodyPr/>
          <a:lstStyle/>
          <a:p>
            <a:r>
              <a:rPr lang="en-US" dirty="0" err="1">
                <a:latin typeface="Arial"/>
                <a:cs typeface="Arial"/>
              </a:rPr>
              <a:t>Dialogmøte</a:t>
            </a:r>
            <a:endParaRPr lang="en-US" dirty="0" err="1"/>
          </a:p>
        </p:txBody>
      </p:sp>
      <p:sp>
        <p:nvSpPr>
          <p:cNvPr id="3" name="Content Placeholder 2">
            <a:extLst>
              <a:ext uri="{FF2B5EF4-FFF2-40B4-BE49-F238E27FC236}">
                <a16:creationId xmlns:a16="http://schemas.microsoft.com/office/drawing/2014/main" id="{780170E5-679F-8DAB-708C-4FD59FB8F71E}"/>
              </a:ext>
            </a:extLst>
          </p:cNvPr>
          <p:cNvSpPr>
            <a:spLocks noGrp="1"/>
          </p:cNvSpPr>
          <p:nvPr>
            <p:ph idx="1"/>
          </p:nvPr>
        </p:nvSpPr>
        <p:spPr/>
        <p:txBody>
          <a:bodyPr vert="horz" lIns="91440" tIns="45720" rIns="91440" bIns="45720" rtlCol="0" anchor="t">
            <a:normAutofit lnSpcReduction="10000"/>
          </a:bodyPr>
          <a:lstStyle/>
          <a:p>
            <a:r>
              <a:rPr lang="en-US" dirty="0" err="1">
                <a:latin typeface="Arial"/>
                <a:cs typeface="Arial"/>
              </a:rPr>
              <a:t>Ihht</a:t>
            </a:r>
            <a:r>
              <a:rPr lang="en-US" dirty="0">
                <a:latin typeface="Arial"/>
                <a:cs typeface="Arial"/>
              </a:rPr>
              <a:t>. </a:t>
            </a:r>
            <a:r>
              <a:rPr lang="nb-NO" sz="3000" dirty="0">
                <a:latin typeface="Arial"/>
                <a:cs typeface="Arial"/>
              </a:rPr>
              <a:t>«Kvalitetsarbeid skole-tilstandsrapport-virksomhetsplan»  og </a:t>
            </a:r>
            <a:r>
              <a:rPr lang="nb-NO" sz="3000" dirty="0" err="1">
                <a:latin typeface="Arial"/>
                <a:cs typeface="Arial"/>
              </a:rPr>
              <a:t>årshjul</a:t>
            </a:r>
            <a:r>
              <a:rPr lang="nb-NO" sz="3000" dirty="0">
                <a:latin typeface="Arial"/>
                <a:cs typeface="Arial"/>
              </a:rPr>
              <a:t> for kvalitetsarbeid skal det gjennomføres dialogmøter med skolene hvert 2.år.</a:t>
            </a:r>
            <a:endParaRPr lang="en-US" dirty="0"/>
          </a:p>
          <a:p>
            <a:r>
              <a:rPr lang="nb-NO" sz="2800" i="1" dirty="0">
                <a:latin typeface="Arial"/>
                <a:cs typeface="Arial"/>
              </a:rPr>
              <a:t>Nes skole</a:t>
            </a:r>
          </a:p>
          <a:p>
            <a:r>
              <a:rPr lang="nb-NO" sz="2800" i="1" dirty="0">
                <a:latin typeface="Arial"/>
                <a:cs typeface="Arial"/>
              </a:rPr>
              <a:t>Hov ungdomsskole</a:t>
            </a:r>
            <a:endParaRPr lang="nb-NO" sz="2800" i="1" dirty="0"/>
          </a:p>
          <a:p>
            <a:r>
              <a:rPr lang="nb-NO" sz="2800" i="1" dirty="0">
                <a:latin typeface="Arial"/>
                <a:cs typeface="Arial"/>
              </a:rPr>
              <a:t>Sokna skole</a:t>
            </a:r>
          </a:p>
          <a:p>
            <a:r>
              <a:rPr lang="nb-NO" sz="3000" dirty="0">
                <a:latin typeface="Arial"/>
                <a:cs typeface="Arial"/>
              </a:rPr>
              <a:t>Dialogmøtene er en viktig samhandlingsarena der kommunalsjef U/F kan lytte ut både elever, </a:t>
            </a:r>
            <a:r>
              <a:rPr lang="nb-NO" sz="3000">
                <a:latin typeface="Arial"/>
                <a:cs typeface="Arial"/>
              </a:rPr>
              <a:t>foreldre, ansattes </a:t>
            </a:r>
            <a:r>
              <a:rPr lang="nb-NO" sz="3000" dirty="0">
                <a:latin typeface="Arial"/>
                <a:cs typeface="Arial"/>
              </a:rPr>
              <a:t>repr. og politisk repr. </a:t>
            </a:r>
          </a:p>
          <a:p>
            <a:r>
              <a:rPr lang="nb-NO" sz="3000" dirty="0">
                <a:latin typeface="Arial"/>
                <a:cs typeface="Arial"/>
              </a:rPr>
              <a:t>Evaluering av fjoråret og et blikk på mål og tiltak for kommende år.</a:t>
            </a:r>
          </a:p>
          <a:p>
            <a:endParaRPr lang="nb-NO" sz="3000" dirty="0">
              <a:latin typeface="Arial"/>
              <a:cs typeface="Arial"/>
            </a:endParaRPr>
          </a:p>
          <a:p>
            <a:endParaRPr lang="nb-NO" sz="3000" dirty="0">
              <a:latin typeface="Arial"/>
              <a:cs typeface="Arial"/>
            </a:endParaRPr>
          </a:p>
        </p:txBody>
      </p:sp>
    </p:spTree>
    <p:extLst>
      <p:ext uri="{BB962C8B-B14F-4D97-AF65-F5344CB8AC3E}">
        <p14:creationId xmlns:p14="http://schemas.microsoft.com/office/powerpoint/2010/main" val="21650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2720" y="6320985"/>
            <a:ext cx="11856720" cy="3592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381" y="5061099"/>
            <a:ext cx="1689122" cy="1230617"/>
          </a:xfrm>
          <a:prstGeom prst="rect">
            <a:avLst/>
          </a:prstGeom>
        </p:spPr>
      </p:pic>
      <p:sp>
        <p:nvSpPr>
          <p:cNvPr id="6" name="Plassholder for innhold 2"/>
          <p:cNvSpPr txBox="1">
            <a:spLocks/>
          </p:cNvSpPr>
          <p:nvPr/>
        </p:nvSpPr>
        <p:spPr>
          <a:xfrm>
            <a:off x="1689334" y="1468434"/>
            <a:ext cx="8813335" cy="48525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b-NO" sz="3200">
                <a:solidFill>
                  <a:schemeClr val="bg1"/>
                </a:solidFill>
                <a:latin typeface="Arial" panose="020B0604020202020204" pitchFamily="34" charset="0"/>
                <a:cs typeface="Arial" panose="020B0604020202020204" pitchFamily="34" charset="0"/>
              </a:rPr>
              <a:t>Avslutning og takk!</a:t>
            </a:r>
          </a:p>
          <a:p>
            <a:endParaRPr lang="nb-NO">
              <a:latin typeface="Arial" panose="020B0604020202020204" pitchFamily="34" charset="0"/>
              <a:cs typeface="Arial" panose="020B0604020202020204" pitchFamily="34" charset="0"/>
            </a:endParaRPr>
          </a:p>
        </p:txBody>
      </p:sp>
      <p:pic>
        <p:nvPicPr>
          <p:cNvPr id="7" name="Bilde 6" descr="Ringerike_våpen.jp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63319"/>
          <a:stretch/>
        </p:blipFill>
        <p:spPr>
          <a:xfrm>
            <a:off x="7423771" y="5889353"/>
            <a:ext cx="1860037" cy="572877"/>
          </a:xfrm>
          <a:prstGeom prst="rect">
            <a:avLst/>
          </a:prstGeom>
        </p:spPr>
      </p:pic>
      <p:pic>
        <p:nvPicPr>
          <p:cNvPr id="9" name="Bilde 8"/>
          <p:cNvPicPr>
            <a:picLocks noChangeAspect="1"/>
          </p:cNvPicPr>
          <p:nvPr/>
        </p:nvPicPr>
        <p:blipFill rotWithShape="1">
          <a:blip r:embed="rId5">
            <a:extLst>
              <a:ext uri="{28A0092B-C50C-407E-A947-70E740481C1C}">
                <a14:useLocalDpi xmlns:a14="http://schemas.microsoft.com/office/drawing/2010/main" val="0"/>
              </a:ext>
            </a:extLst>
          </a:blip>
          <a:srcRect t="2393"/>
          <a:stretch/>
        </p:blipFill>
        <p:spPr>
          <a:xfrm>
            <a:off x="7983716" y="5001646"/>
            <a:ext cx="740144" cy="899423"/>
          </a:xfrm>
          <a:prstGeom prst="rect">
            <a:avLst/>
          </a:prstGeom>
        </p:spPr>
      </p:pic>
      <p:grpSp>
        <p:nvGrpSpPr>
          <p:cNvPr id="14" name="Gruppe 13"/>
          <p:cNvGrpSpPr/>
          <p:nvPr/>
        </p:nvGrpSpPr>
        <p:grpSpPr>
          <a:xfrm flipH="1" flipV="1">
            <a:off x="0" y="-2"/>
            <a:ext cx="12192000" cy="5397911"/>
            <a:chOff x="0" y="2835905"/>
            <a:chExt cx="9144000" cy="4022096"/>
          </a:xfrm>
        </p:grpSpPr>
        <p:sp>
          <p:nvSpPr>
            <p:cNvPr id="15" name="Rettvinklet trekant 14"/>
            <p:cNvSpPr/>
            <p:nvPr/>
          </p:nvSpPr>
          <p:spPr>
            <a:xfrm flipH="1">
              <a:off x="1023958" y="2835905"/>
              <a:ext cx="8120039" cy="1946786"/>
            </a:xfrm>
            <a:prstGeom prst="rtTriangle">
              <a:avLst/>
            </a:prstGeom>
            <a:solidFill>
              <a:srgbClr val="01B6AD">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6" name="Rektangel 15"/>
            <p:cNvSpPr/>
            <p:nvPr/>
          </p:nvSpPr>
          <p:spPr>
            <a:xfrm>
              <a:off x="0" y="4812189"/>
              <a:ext cx="9144000" cy="2045812"/>
            </a:xfrm>
            <a:prstGeom prst="rect">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7" name="Rettvinklet trekant 16"/>
            <p:cNvSpPr/>
            <p:nvPr/>
          </p:nvSpPr>
          <p:spPr>
            <a:xfrm>
              <a:off x="0" y="3771595"/>
              <a:ext cx="9101862" cy="1032387"/>
            </a:xfrm>
            <a:prstGeom prst="rtTriangle">
              <a:avLst/>
            </a:prstGeom>
            <a:solidFill>
              <a:srgbClr val="9AE2DE">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8" name="Rettvinklet trekant 17"/>
            <p:cNvSpPr/>
            <p:nvPr/>
          </p:nvSpPr>
          <p:spPr>
            <a:xfrm flipH="1">
              <a:off x="0" y="3889360"/>
              <a:ext cx="9144000" cy="922828"/>
            </a:xfrm>
            <a:prstGeom prst="rtTriangle">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grpSp>
      <p:sp>
        <p:nvSpPr>
          <p:cNvPr id="19" name="Plassholder for innhold 2"/>
          <p:cNvSpPr txBox="1">
            <a:spLocks/>
          </p:cNvSpPr>
          <p:nvPr/>
        </p:nvSpPr>
        <p:spPr>
          <a:xfrm>
            <a:off x="1438276" y="1620834"/>
            <a:ext cx="9216793" cy="48525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b-NO" sz="3200">
                <a:solidFill>
                  <a:schemeClr val="bg1"/>
                </a:solidFill>
                <a:latin typeface="Arial" panose="020B0604020202020204" pitchFamily="34" charset="0"/>
                <a:cs typeface="Arial" panose="020B0604020202020204" pitchFamily="34" charset="0"/>
              </a:rPr>
              <a:t>Avslutning og takk!</a:t>
            </a:r>
          </a:p>
          <a:p>
            <a:endParaRPr lang="nb-N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63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latin typeface="Arial"/>
                <a:cs typeface="Arial"/>
              </a:rPr>
              <a:t>Tilstandsrapport-bakgrunn</a:t>
            </a:r>
            <a:endParaRPr lang="nb-NO" dirty="0"/>
          </a:p>
        </p:txBody>
      </p:sp>
      <p:sp>
        <p:nvSpPr>
          <p:cNvPr id="3" name="Plassholder for innhold 2"/>
          <p:cNvSpPr>
            <a:spLocks noGrp="1"/>
          </p:cNvSpPr>
          <p:nvPr>
            <p:ph idx="1"/>
          </p:nvPr>
        </p:nvSpPr>
        <p:spPr/>
        <p:txBody>
          <a:bodyPr vert="horz" lIns="91440" tIns="45720" rIns="91440" bIns="45720" rtlCol="0" anchor="t">
            <a:normAutofit fontScale="92500" lnSpcReduction="20000"/>
          </a:bodyPr>
          <a:lstStyle/>
          <a:p>
            <a:pPr marL="0" indent="0">
              <a:buNone/>
            </a:pPr>
            <a:r>
              <a:rPr lang="nb-NO" dirty="0">
                <a:latin typeface="Arial"/>
                <a:cs typeface="Arial"/>
              </a:rPr>
              <a:t>Opplæringsloven §13-3 e: Kommunenes plikt til å jobbe med kvalitetsutvikling.</a:t>
            </a:r>
          </a:p>
          <a:p>
            <a:pPr marL="0" indent="0">
              <a:buNone/>
            </a:pPr>
            <a:r>
              <a:rPr lang="nb-NO" dirty="0">
                <a:latin typeface="Arial"/>
                <a:cs typeface="Arial"/>
              </a:rPr>
              <a:t>«Kvalitetsarbeid skole-tilstandsrapport-virksomhetsplan»</a:t>
            </a:r>
          </a:p>
          <a:p>
            <a:pPr marL="0" indent="0">
              <a:buNone/>
            </a:pPr>
            <a:endParaRPr lang="nb-NO" dirty="0">
              <a:latin typeface="Arial"/>
              <a:cs typeface="Arial"/>
            </a:endParaRPr>
          </a:p>
          <a:p>
            <a:pPr marL="0" indent="0">
              <a:buNone/>
            </a:pPr>
            <a:r>
              <a:rPr lang="nb-NO" sz="2800" dirty="0">
                <a:latin typeface="Arial"/>
                <a:cs typeface="Arial"/>
              </a:rPr>
              <a:t>Rapporten er basert på  skolenes tilstandsrapport 2022, statistikk fra </a:t>
            </a:r>
            <a:r>
              <a:rPr lang="nb-NO" sz="2800" dirty="0" err="1">
                <a:latin typeface="Arial"/>
                <a:cs typeface="Arial"/>
              </a:rPr>
              <a:t>Udir</a:t>
            </a:r>
            <a:r>
              <a:rPr lang="nb-NO" sz="2800" dirty="0">
                <a:latin typeface="Arial"/>
                <a:cs typeface="Arial"/>
              </a:rPr>
              <a:t> og GSI(grunnskolenes informasjonssystem)</a:t>
            </a:r>
          </a:p>
          <a:p>
            <a:r>
              <a:rPr lang="nb-NO" sz="2400" dirty="0">
                <a:latin typeface="Arial"/>
                <a:cs typeface="Arial"/>
              </a:rPr>
              <a:t>Elevresultater</a:t>
            </a:r>
          </a:p>
          <a:p>
            <a:r>
              <a:rPr lang="nb-NO" sz="2400" dirty="0">
                <a:latin typeface="Arial"/>
                <a:cs typeface="Arial"/>
              </a:rPr>
              <a:t>Læringsmiljø</a:t>
            </a:r>
          </a:p>
          <a:p>
            <a:r>
              <a:rPr lang="nb-NO" sz="2400" dirty="0">
                <a:latin typeface="Arial"/>
                <a:cs typeface="Arial"/>
              </a:rPr>
              <a:t>Spesialundervisning</a:t>
            </a:r>
          </a:p>
          <a:p>
            <a:r>
              <a:rPr lang="nb-NO" sz="2400" dirty="0">
                <a:latin typeface="Arial"/>
                <a:cs typeface="Arial"/>
              </a:rPr>
              <a:t>Skolefravær</a:t>
            </a:r>
          </a:p>
          <a:p>
            <a:r>
              <a:rPr lang="nb-NO" sz="2400" dirty="0">
                <a:latin typeface="Arial"/>
                <a:cs typeface="Arial"/>
              </a:rPr>
              <a:t>Kompetanseutvikling</a:t>
            </a:r>
          </a:p>
          <a:p>
            <a:r>
              <a:rPr lang="nb-NO" sz="2400" dirty="0">
                <a:latin typeface="Arial"/>
                <a:cs typeface="Arial"/>
              </a:rPr>
              <a:t>Voksenopplæring</a:t>
            </a:r>
            <a:endParaRPr lang="nb-NO" sz="2400" dirty="0"/>
          </a:p>
          <a:p>
            <a:pPr marL="0" indent="0">
              <a:buNone/>
            </a:pPr>
            <a:endParaRPr lang="nb-NO" dirty="0"/>
          </a:p>
        </p:txBody>
      </p:sp>
    </p:spTree>
    <p:extLst>
      <p:ext uri="{BB962C8B-B14F-4D97-AF65-F5344CB8AC3E}">
        <p14:creationId xmlns:p14="http://schemas.microsoft.com/office/powerpoint/2010/main" val="425062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type="title"/>
          </p:nvPr>
        </p:nvSpPr>
        <p:spPr>
          <a:xfrm>
            <a:off x="163007" y="202944"/>
            <a:ext cx="10274788" cy="513962"/>
          </a:xfrm>
        </p:spPr>
        <p:txBody>
          <a:bodyPr anchor="ctr">
            <a:normAutofit/>
          </a:bodyPr>
          <a:lstStyle/>
          <a:p>
            <a:r>
              <a:rPr lang="nb-NO" sz="2700" dirty="0"/>
              <a:t>Lærertetthet</a:t>
            </a:r>
          </a:p>
          <a:p>
            <a:endParaRPr lang="nb-NO" sz="2700" dirty="0"/>
          </a:p>
        </p:txBody>
      </p:sp>
      <p:graphicFrame>
        <p:nvGraphicFramePr>
          <p:cNvPr id="4" name="Tabell 3">
            <a:extLst>
              <a:ext uri="{FF2B5EF4-FFF2-40B4-BE49-F238E27FC236}">
                <a16:creationId xmlns:a16="http://schemas.microsoft.com/office/drawing/2014/main" id="{37299B4A-F8D8-B7A7-CE98-845F0B030C7B}"/>
              </a:ext>
            </a:extLst>
          </p:cNvPr>
          <p:cNvGraphicFramePr>
            <a:graphicFrameLocks noGrp="1"/>
          </p:cNvGraphicFramePr>
          <p:nvPr>
            <p:extLst>
              <p:ext uri="{D42A27DB-BD31-4B8C-83A1-F6EECF244321}">
                <p14:modId xmlns:p14="http://schemas.microsoft.com/office/powerpoint/2010/main" val="976458248"/>
              </p:ext>
            </p:extLst>
          </p:nvPr>
        </p:nvGraphicFramePr>
        <p:xfrm>
          <a:off x="201514" y="1323679"/>
          <a:ext cx="11674100" cy="4852552"/>
        </p:xfrm>
        <a:graphic>
          <a:graphicData uri="http://schemas.openxmlformats.org/drawingml/2006/table">
            <a:tbl>
              <a:tblPr firstRow="1" bandRow="1">
                <a:noFill/>
              </a:tblPr>
              <a:tblGrid>
                <a:gridCol w="4841792">
                  <a:extLst>
                    <a:ext uri="{9D8B030D-6E8A-4147-A177-3AD203B41FA5}">
                      <a16:colId xmlns:a16="http://schemas.microsoft.com/office/drawing/2014/main" val="2747221610"/>
                    </a:ext>
                  </a:extLst>
                </a:gridCol>
                <a:gridCol w="1708077">
                  <a:extLst>
                    <a:ext uri="{9D8B030D-6E8A-4147-A177-3AD203B41FA5}">
                      <a16:colId xmlns:a16="http://schemas.microsoft.com/office/drawing/2014/main" val="2350839832"/>
                    </a:ext>
                  </a:extLst>
                </a:gridCol>
                <a:gridCol w="1708077">
                  <a:extLst>
                    <a:ext uri="{9D8B030D-6E8A-4147-A177-3AD203B41FA5}">
                      <a16:colId xmlns:a16="http://schemas.microsoft.com/office/drawing/2014/main" val="2319919215"/>
                    </a:ext>
                  </a:extLst>
                </a:gridCol>
                <a:gridCol w="1708077">
                  <a:extLst>
                    <a:ext uri="{9D8B030D-6E8A-4147-A177-3AD203B41FA5}">
                      <a16:colId xmlns:a16="http://schemas.microsoft.com/office/drawing/2014/main" val="2662955846"/>
                    </a:ext>
                  </a:extLst>
                </a:gridCol>
                <a:gridCol w="1708077">
                  <a:extLst>
                    <a:ext uri="{9D8B030D-6E8A-4147-A177-3AD203B41FA5}">
                      <a16:colId xmlns:a16="http://schemas.microsoft.com/office/drawing/2014/main" val="1594441398"/>
                    </a:ext>
                  </a:extLst>
                </a:gridCol>
              </a:tblGrid>
              <a:tr h="2001274">
                <a:tc>
                  <a:txBody>
                    <a:bodyPr/>
                    <a:lstStyle/>
                    <a:p>
                      <a:pPr fontAlgn="t"/>
                      <a:endParaRPr lang="nb-NO" sz="3200" dirty="0">
                        <a:solidFill>
                          <a:schemeClr val="tx1">
                            <a:lumMod val="75000"/>
                            <a:lumOff val="25000"/>
                          </a:schemeClr>
                        </a:solidFill>
                        <a:effectLst/>
                      </a:endParaRPr>
                    </a:p>
                    <a:p>
                      <a:pPr algn="l" rtl="0" fontAlgn="base"/>
                      <a:r>
                        <a:rPr lang="nb-NO" sz="3200" b="1" i="0" dirty="0">
                          <a:solidFill>
                            <a:schemeClr val="tx1">
                              <a:lumMod val="75000"/>
                              <a:lumOff val="25000"/>
                            </a:schemeClr>
                          </a:solidFill>
                          <a:effectLst/>
                          <a:latin typeface="Calibri" panose="020F0502020204030204" pitchFamily="34" charset="0"/>
                        </a:rPr>
                        <a:t>Elevtall og årsverk </a:t>
                      </a:r>
                      <a:r>
                        <a:rPr lang="nb-NO" sz="3200" b="0" i="0" dirty="0">
                          <a:solidFill>
                            <a:schemeClr val="tx1">
                              <a:lumMod val="75000"/>
                              <a:lumOff val="25000"/>
                            </a:schemeClr>
                          </a:solidFill>
                          <a:effectLst/>
                          <a:latin typeface="Calibri" panose="020F0502020204030204" pitchFamily="34" charset="0"/>
                        </a:rPr>
                        <a:t> </a:t>
                      </a:r>
                      <a:endParaRPr lang="nb-NO" sz="3200" b="0" i="0" dirty="0">
                        <a:solidFill>
                          <a:schemeClr val="tx1">
                            <a:lumMod val="75000"/>
                            <a:lumOff val="25000"/>
                          </a:schemeClr>
                        </a:solidFill>
                        <a:effectLst/>
                      </a:endParaRPr>
                    </a:p>
                  </a:txBody>
                  <a:tcPr marL="403483" marR="242090" marT="242090" marB="242090">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fontAlgn="t"/>
                      <a:endParaRPr lang="nb-NO" sz="3200">
                        <a:solidFill>
                          <a:schemeClr val="tx1">
                            <a:lumMod val="75000"/>
                            <a:lumOff val="25000"/>
                          </a:schemeClr>
                        </a:solidFill>
                        <a:effectLst/>
                      </a:endParaRPr>
                    </a:p>
                    <a:p>
                      <a:pPr algn="ctr" rtl="0" fontAlgn="base"/>
                      <a:r>
                        <a:rPr lang="nb-NO" sz="3200" b="1" i="0">
                          <a:solidFill>
                            <a:schemeClr val="tx1">
                              <a:lumMod val="75000"/>
                              <a:lumOff val="25000"/>
                            </a:schemeClr>
                          </a:solidFill>
                          <a:effectLst/>
                          <a:latin typeface="Calibri" panose="020F0502020204030204" pitchFamily="34" charset="0"/>
                        </a:rPr>
                        <a:t>2019-20</a:t>
                      </a:r>
                      <a:r>
                        <a:rPr lang="nb-NO" sz="3200" b="0" i="0">
                          <a:solidFill>
                            <a:schemeClr val="tx1">
                              <a:lumMod val="75000"/>
                              <a:lumOff val="25000"/>
                            </a:schemeClr>
                          </a:solidFill>
                          <a:effectLst/>
                          <a:latin typeface="Calibri" panose="020F0502020204030204" pitchFamily="34" charset="0"/>
                        </a:rPr>
                        <a:t> </a:t>
                      </a:r>
                      <a:endParaRPr lang="nb-NO" sz="3200" b="0" i="0">
                        <a:solidFill>
                          <a:schemeClr val="tx1">
                            <a:lumMod val="75000"/>
                            <a:lumOff val="25000"/>
                          </a:schemeClr>
                        </a:solidFill>
                        <a:effectLst/>
                      </a:endParaRPr>
                    </a:p>
                  </a:txBody>
                  <a:tcPr marL="403483" marR="242090" marT="242090" marB="242090">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fontAlgn="t"/>
                      <a:endParaRPr lang="nb-NO" sz="3200">
                        <a:solidFill>
                          <a:schemeClr val="tx1">
                            <a:lumMod val="75000"/>
                            <a:lumOff val="25000"/>
                          </a:schemeClr>
                        </a:solidFill>
                        <a:effectLst/>
                      </a:endParaRPr>
                    </a:p>
                    <a:p>
                      <a:pPr algn="ctr" rtl="0" fontAlgn="base"/>
                      <a:r>
                        <a:rPr lang="nb-NO" sz="3200" b="1" i="0">
                          <a:solidFill>
                            <a:schemeClr val="tx1">
                              <a:lumMod val="75000"/>
                              <a:lumOff val="25000"/>
                            </a:schemeClr>
                          </a:solidFill>
                          <a:effectLst/>
                          <a:latin typeface="Calibri" panose="020F0502020204030204" pitchFamily="34" charset="0"/>
                        </a:rPr>
                        <a:t>2020-21</a:t>
                      </a:r>
                      <a:r>
                        <a:rPr lang="nb-NO" sz="3200" b="0" i="0">
                          <a:solidFill>
                            <a:schemeClr val="tx1">
                              <a:lumMod val="75000"/>
                              <a:lumOff val="25000"/>
                            </a:schemeClr>
                          </a:solidFill>
                          <a:effectLst/>
                          <a:latin typeface="Calibri" panose="020F0502020204030204" pitchFamily="34" charset="0"/>
                        </a:rPr>
                        <a:t> </a:t>
                      </a:r>
                      <a:endParaRPr lang="nb-NO" sz="3200" b="0" i="0">
                        <a:solidFill>
                          <a:schemeClr val="tx1">
                            <a:lumMod val="75000"/>
                            <a:lumOff val="25000"/>
                          </a:schemeClr>
                        </a:solidFill>
                        <a:effectLst/>
                      </a:endParaRPr>
                    </a:p>
                  </a:txBody>
                  <a:tcPr marL="403483" marR="242090" marT="242090" marB="242090">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fontAlgn="t"/>
                      <a:endParaRPr lang="nb-NO" sz="3200">
                        <a:solidFill>
                          <a:schemeClr val="tx1">
                            <a:lumMod val="75000"/>
                            <a:lumOff val="25000"/>
                          </a:schemeClr>
                        </a:solidFill>
                        <a:effectLst/>
                      </a:endParaRPr>
                    </a:p>
                    <a:p>
                      <a:pPr algn="ctr" rtl="0" fontAlgn="base"/>
                      <a:r>
                        <a:rPr lang="nb-NO" sz="3200" b="1" i="0">
                          <a:solidFill>
                            <a:schemeClr val="tx1">
                              <a:lumMod val="75000"/>
                              <a:lumOff val="25000"/>
                            </a:schemeClr>
                          </a:solidFill>
                          <a:effectLst/>
                          <a:latin typeface="Calibri" panose="020F0502020204030204" pitchFamily="34" charset="0"/>
                        </a:rPr>
                        <a:t>2021-22</a:t>
                      </a:r>
                      <a:r>
                        <a:rPr lang="nb-NO" sz="3200" b="0" i="0">
                          <a:solidFill>
                            <a:schemeClr val="tx1">
                              <a:lumMod val="75000"/>
                              <a:lumOff val="25000"/>
                            </a:schemeClr>
                          </a:solidFill>
                          <a:effectLst/>
                          <a:latin typeface="Calibri" panose="020F0502020204030204" pitchFamily="34" charset="0"/>
                        </a:rPr>
                        <a:t> </a:t>
                      </a:r>
                      <a:endParaRPr lang="nb-NO" sz="3200" b="0" i="0">
                        <a:solidFill>
                          <a:schemeClr val="tx1">
                            <a:lumMod val="75000"/>
                            <a:lumOff val="25000"/>
                          </a:schemeClr>
                        </a:solidFill>
                        <a:effectLst/>
                      </a:endParaRPr>
                    </a:p>
                  </a:txBody>
                  <a:tcPr marL="403483" marR="242090" marT="242090" marB="242090">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fontAlgn="t"/>
                      <a:endParaRPr lang="nb-NO" sz="3200">
                        <a:solidFill>
                          <a:schemeClr val="tx1">
                            <a:lumMod val="75000"/>
                            <a:lumOff val="25000"/>
                          </a:schemeClr>
                        </a:solidFill>
                        <a:effectLst/>
                      </a:endParaRPr>
                    </a:p>
                    <a:p>
                      <a:pPr algn="ctr" rtl="0" fontAlgn="base"/>
                      <a:r>
                        <a:rPr lang="nb-NO" sz="3200" b="1" i="0">
                          <a:solidFill>
                            <a:schemeClr val="tx1">
                              <a:lumMod val="75000"/>
                              <a:lumOff val="25000"/>
                            </a:schemeClr>
                          </a:solidFill>
                          <a:effectLst/>
                          <a:latin typeface="Calibri" panose="020F0502020204030204" pitchFamily="34" charset="0"/>
                        </a:rPr>
                        <a:t>2022-23</a:t>
                      </a:r>
                      <a:r>
                        <a:rPr lang="nb-NO" sz="3200" b="0" i="0">
                          <a:solidFill>
                            <a:schemeClr val="tx1">
                              <a:lumMod val="75000"/>
                              <a:lumOff val="25000"/>
                            </a:schemeClr>
                          </a:solidFill>
                          <a:effectLst/>
                          <a:latin typeface="Calibri" panose="020F0502020204030204" pitchFamily="34" charset="0"/>
                        </a:rPr>
                        <a:t> </a:t>
                      </a:r>
                      <a:endParaRPr lang="nb-NO" sz="3200" b="0" i="0">
                        <a:solidFill>
                          <a:schemeClr val="tx1">
                            <a:lumMod val="75000"/>
                            <a:lumOff val="25000"/>
                          </a:schemeClr>
                        </a:solidFill>
                        <a:effectLst/>
                      </a:endParaRPr>
                    </a:p>
                  </a:txBody>
                  <a:tcPr marL="403483" marR="242090" marT="242090" marB="242090">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2945294189"/>
                  </a:ext>
                </a:extLst>
              </a:tr>
              <a:tr h="1237347">
                <a:tc>
                  <a:txBody>
                    <a:bodyPr/>
                    <a:lstStyle/>
                    <a:p>
                      <a:pPr fontAlgn="ctr"/>
                      <a:endParaRPr lang="nb-NO" sz="2500">
                        <a:solidFill>
                          <a:schemeClr val="tx1">
                            <a:lumMod val="75000"/>
                            <a:lumOff val="25000"/>
                          </a:schemeClr>
                        </a:solidFill>
                        <a:effectLst/>
                      </a:endParaRPr>
                    </a:p>
                    <a:p>
                      <a:pPr algn="l" rtl="0" fontAlgn="base"/>
                      <a:r>
                        <a:rPr lang="nb-NO" sz="2500" b="0" i="0">
                          <a:solidFill>
                            <a:schemeClr val="tx1">
                              <a:lumMod val="75000"/>
                              <a:lumOff val="25000"/>
                            </a:schemeClr>
                          </a:solidFill>
                          <a:effectLst/>
                          <a:latin typeface="Calibri" panose="020F0502020204030204" pitchFamily="34" charset="0"/>
                        </a:rPr>
                        <a:t>Tallet på elever  </a:t>
                      </a:r>
                      <a:endParaRPr lang="nb-NO" sz="2500" b="0" i="0">
                        <a:solidFill>
                          <a:schemeClr val="tx1">
                            <a:lumMod val="75000"/>
                            <a:lumOff val="25000"/>
                          </a:schemeClr>
                        </a:solidFill>
                        <a:effectLst/>
                      </a:endParaRPr>
                    </a:p>
                  </a:txBody>
                  <a:tcPr marL="403483" marR="209811" marT="209811" marB="209811"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fontAlgn="ctr"/>
                      <a:endParaRPr lang="nb-NO" sz="2500">
                        <a:solidFill>
                          <a:schemeClr val="tx1">
                            <a:lumMod val="75000"/>
                            <a:lumOff val="25000"/>
                          </a:schemeClr>
                        </a:solidFill>
                        <a:effectLst/>
                      </a:endParaRPr>
                    </a:p>
                    <a:p>
                      <a:pPr algn="ctr" rtl="0" fontAlgn="base"/>
                      <a:r>
                        <a:rPr lang="nb-NO" sz="2500" b="0" i="0">
                          <a:solidFill>
                            <a:schemeClr val="tx1">
                              <a:lumMod val="75000"/>
                              <a:lumOff val="25000"/>
                            </a:schemeClr>
                          </a:solidFill>
                          <a:effectLst/>
                          <a:latin typeface="Calibri" panose="020F0502020204030204" pitchFamily="34" charset="0"/>
                        </a:rPr>
                        <a:t>3235 </a:t>
                      </a:r>
                      <a:endParaRPr lang="nb-NO" sz="2500" b="0" i="0">
                        <a:solidFill>
                          <a:schemeClr val="tx1">
                            <a:lumMod val="75000"/>
                            <a:lumOff val="25000"/>
                          </a:schemeClr>
                        </a:solidFill>
                        <a:effectLst/>
                      </a:endParaRPr>
                    </a:p>
                  </a:txBody>
                  <a:tcPr marL="403483" marR="209811" marT="209811" marB="209811"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fontAlgn="ctr"/>
                      <a:endParaRPr lang="nb-NO" sz="2500">
                        <a:solidFill>
                          <a:schemeClr val="tx1">
                            <a:lumMod val="75000"/>
                            <a:lumOff val="25000"/>
                          </a:schemeClr>
                        </a:solidFill>
                        <a:effectLst/>
                      </a:endParaRPr>
                    </a:p>
                    <a:p>
                      <a:pPr algn="ctr" rtl="0" fontAlgn="base"/>
                      <a:r>
                        <a:rPr lang="nb-NO" sz="2500" b="0" i="0">
                          <a:solidFill>
                            <a:schemeClr val="tx1">
                              <a:lumMod val="75000"/>
                              <a:lumOff val="25000"/>
                            </a:schemeClr>
                          </a:solidFill>
                          <a:effectLst/>
                          <a:latin typeface="Calibri" panose="020F0502020204030204" pitchFamily="34" charset="0"/>
                        </a:rPr>
                        <a:t>3181 </a:t>
                      </a:r>
                      <a:endParaRPr lang="nb-NO" sz="2500" b="0" i="0">
                        <a:solidFill>
                          <a:schemeClr val="tx1">
                            <a:lumMod val="75000"/>
                            <a:lumOff val="25000"/>
                          </a:schemeClr>
                        </a:solidFill>
                        <a:effectLst/>
                      </a:endParaRPr>
                    </a:p>
                  </a:txBody>
                  <a:tcPr marL="403483" marR="209811" marT="209811" marB="209811"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fontAlgn="ctr"/>
                      <a:endParaRPr lang="nb-NO" sz="2500">
                        <a:solidFill>
                          <a:schemeClr val="tx1">
                            <a:lumMod val="75000"/>
                            <a:lumOff val="25000"/>
                          </a:schemeClr>
                        </a:solidFill>
                        <a:effectLst/>
                      </a:endParaRPr>
                    </a:p>
                    <a:p>
                      <a:pPr algn="ctr" rtl="0" fontAlgn="base"/>
                      <a:r>
                        <a:rPr lang="nb-NO" sz="2500" b="0" i="0">
                          <a:solidFill>
                            <a:schemeClr val="tx1">
                              <a:lumMod val="75000"/>
                              <a:lumOff val="25000"/>
                            </a:schemeClr>
                          </a:solidFill>
                          <a:effectLst/>
                          <a:latin typeface="Calibri" panose="020F0502020204030204" pitchFamily="34" charset="0"/>
                        </a:rPr>
                        <a:t>3121 </a:t>
                      </a:r>
                      <a:endParaRPr lang="nb-NO" sz="2500" b="0" i="0">
                        <a:solidFill>
                          <a:schemeClr val="tx1">
                            <a:lumMod val="75000"/>
                            <a:lumOff val="25000"/>
                          </a:schemeClr>
                        </a:solidFill>
                        <a:effectLst/>
                      </a:endParaRPr>
                    </a:p>
                  </a:txBody>
                  <a:tcPr marL="403483" marR="209811" marT="209811" marB="209811"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fontAlgn="ctr"/>
                      <a:endParaRPr lang="nb-NO" sz="2500">
                        <a:solidFill>
                          <a:schemeClr val="tx1">
                            <a:lumMod val="75000"/>
                            <a:lumOff val="25000"/>
                          </a:schemeClr>
                        </a:solidFill>
                        <a:effectLst/>
                      </a:endParaRPr>
                    </a:p>
                    <a:p>
                      <a:pPr algn="ctr" rtl="0" fontAlgn="base"/>
                      <a:r>
                        <a:rPr lang="nb-NO" sz="2500" b="0" i="0">
                          <a:solidFill>
                            <a:schemeClr val="tx1">
                              <a:lumMod val="75000"/>
                              <a:lumOff val="25000"/>
                            </a:schemeClr>
                          </a:solidFill>
                          <a:effectLst/>
                          <a:latin typeface="Calibri" panose="020F0502020204030204" pitchFamily="34" charset="0"/>
                        </a:rPr>
                        <a:t>3128 </a:t>
                      </a:r>
                      <a:endParaRPr lang="nb-NO" sz="2500" b="0" i="0">
                        <a:solidFill>
                          <a:schemeClr val="tx1">
                            <a:lumMod val="75000"/>
                            <a:lumOff val="25000"/>
                          </a:schemeClr>
                        </a:solidFill>
                        <a:effectLst/>
                      </a:endParaRPr>
                    </a:p>
                  </a:txBody>
                  <a:tcPr marL="403483" marR="209811" marT="209811" marB="209811"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05303740"/>
                  </a:ext>
                </a:extLst>
              </a:tr>
              <a:tr h="1613931">
                <a:tc>
                  <a:txBody>
                    <a:bodyPr/>
                    <a:lstStyle/>
                    <a:p>
                      <a:pPr fontAlgn="ctr"/>
                      <a:endParaRPr lang="nb-NO" sz="2500">
                        <a:solidFill>
                          <a:schemeClr val="tx1">
                            <a:lumMod val="75000"/>
                            <a:lumOff val="25000"/>
                          </a:schemeClr>
                        </a:solidFill>
                        <a:effectLst/>
                      </a:endParaRPr>
                    </a:p>
                    <a:p>
                      <a:pPr algn="l" rtl="0" fontAlgn="base"/>
                      <a:r>
                        <a:rPr lang="nb-NO" sz="2500" b="0" i="0">
                          <a:solidFill>
                            <a:schemeClr val="tx1">
                              <a:lumMod val="75000"/>
                              <a:lumOff val="25000"/>
                            </a:schemeClr>
                          </a:solidFill>
                          <a:effectLst/>
                          <a:latin typeface="Calibri" panose="020F0502020204030204" pitchFamily="34" charset="0"/>
                        </a:rPr>
                        <a:t>Årsverk for undervisningspersonale  </a:t>
                      </a:r>
                      <a:endParaRPr lang="nb-NO" sz="2500" b="0" i="0">
                        <a:solidFill>
                          <a:schemeClr val="tx1">
                            <a:lumMod val="75000"/>
                            <a:lumOff val="25000"/>
                          </a:schemeClr>
                        </a:solidFill>
                        <a:effectLst/>
                      </a:endParaRPr>
                    </a:p>
                  </a:txBody>
                  <a:tcPr marL="403483" marR="209811" marT="209811" marB="209811"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fontAlgn="ctr"/>
                      <a:endParaRPr lang="nb-NO" sz="2500">
                        <a:solidFill>
                          <a:schemeClr val="tx1">
                            <a:lumMod val="75000"/>
                            <a:lumOff val="25000"/>
                          </a:schemeClr>
                        </a:solidFill>
                        <a:effectLst/>
                      </a:endParaRPr>
                    </a:p>
                    <a:p>
                      <a:pPr algn="ctr" rtl="0" fontAlgn="base"/>
                      <a:r>
                        <a:rPr lang="nb-NO" sz="2500" b="0" i="0">
                          <a:solidFill>
                            <a:schemeClr val="tx1">
                              <a:lumMod val="75000"/>
                              <a:lumOff val="25000"/>
                            </a:schemeClr>
                          </a:solidFill>
                          <a:effectLst/>
                          <a:latin typeface="Calibri" panose="020F0502020204030204" pitchFamily="34" charset="0"/>
                        </a:rPr>
                        <a:t>273 </a:t>
                      </a:r>
                      <a:endParaRPr lang="nb-NO" sz="2500" b="0" i="0">
                        <a:solidFill>
                          <a:schemeClr val="tx1">
                            <a:lumMod val="75000"/>
                            <a:lumOff val="25000"/>
                          </a:schemeClr>
                        </a:solidFill>
                        <a:effectLst/>
                      </a:endParaRPr>
                    </a:p>
                  </a:txBody>
                  <a:tcPr marL="403483" marR="209811" marT="209811" marB="209811"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fontAlgn="ctr"/>
                      <a:endParaRPr lang="nb-NO" sz="2500">
                        <a:solidFill>
                          <a:schemeClr val="tx1">
                            <a:lumMod val="75000"/>
                            <a:lumOff val="25000"/>
                          </a:schemeClr>
                        </a:solidFill>
                        <a:effectLst/>
                      </a:endParaRPr>
                    </a:p>
                    <a:p>
                      <a:pPr algn="ctr" rtl="0" fontAlgn="base"/>
                      <a:r>
                        <a:rPr lang="nb-NO" sz="2500" b="0" i="0">
                          <a:solidFill>
                            <a:schemeClr val="tx1">
                              <a:lumMod val="75000"/>
                              <a:lumOff val="25000"/>
                            </a:schemeClr>
                          </a:solidFill>
                          <a:effectLst/>
                          <a:latin typeface="Calibri" panose="020F0502020204030204" pitchFamily="34" charset="0"/>
                        </a:rPr>
                        <a:t>263 </a:t>
                      </a:r>
                      <a:endParaRPr lang="nb-NO" sz="2500" b="0" i="0">
                        <a:solidFill>
                          <a:schemeClr val="tx1">
                            <a:lumMod val="75000"/>
                            <a:lumOff val="25000"/>
                          </a:schemeClr>
                        </a:solidFill>
                        <a:effectLst/>
                      </a:endParaRPr>
                    </a:p>
                  </a:txBody>
                  <a:tcPr marL="403483" marR="209811" marT="209811" marB="209811"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fontAlgn="ctr"/>
                      <a:endParaRPr lang="nb-NO" sz="2500">
                        <a:solidFill>
                          <a:schemeClr val="tx1">
                            <a:lumMod val="75000"/>
                            <a:lumOff val="25000"/>
                          </a:schemeClr>
                        </a:solidFill>
                        <a:effectLst/>
                      </a:endParaRPr>
                    </a:p>
                    <a:p>
                      <a:pPr algn="ctr" rtl="0" fontAlgn="base"/>
                      <a:r>
                        <a:rPr lang="nb-NO" sz="2500" b="0" i="0">
                          <a:solidFill>
                            <a:schemeClr val="tx1">
                              <a:lumMod val="75000"/>
                              <a:lumOff val="25000"/>
                            </a:schemeClr>
                          </a:solidFill>
                          <a:effectLst/>
                          <a:latin typeface="Calibri" panose="020F0502020204030204" pitchFamily="34" charset="0"/>
                        </a:rPr>
                        <a:t>263 </a:t>
                      </a:r>
                      <a:endParaRPr lang="nb-NO" sz="2500" b="0" i="0">
                        <a:solidFill>
                          <a:schemeClr val="tx1">
                            <a:lumMod val="75000"/>
                            <a:lumOff val="25000"/>
                          </a:schemeClr>
                        </a:solidFill>
                        <a:effectLst/>
                      </a:endParaRPr>
                    </a:p>
                  </a:txBody>
                  <a:tcPr marL="403483" marR="209811" marT="209811" marB="209811"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fontAlgn="ctr"/>
                      <a:endParaRPr lang="nb-NO" sz="2500" dirty="0">
                        <a:solidFill>
                          <a:schemeClr val="tx1">
                            <a:lumMod val="75000"/>
                            <a:lumOff val="25000"/>
                          </a:schemeClr>
                        </a:solidFill>
                        <a:effectLst/>
                      </a:endParaRPr>
                    </a:p>
                    <a:p>
                      <a:pPr algn="ctr" rtl="0" fontAlgn="base"/>
                      <a:r>
                        <a:rPr lang="nb-NO" sz="2500" b="0" i="0" dirty="0">
                          <a:solidFill>
                            <a:schemeClr val="tx1">
                              <a:lumMod val="75000"/>
                              <a:lumOff val="25000"/>
                            </a:schemeClr>
                          </a:solidFill>
                          <a:effectLst/>
                          <a:latin typeface="Calibri" panose="020F0502020204030204" pitchFamily="34" charset="0"/>
                        </a:rPr>
                        <a:t>260 </a:t>
                      </a:r>
                      <a:endParaRPr lang="nb-NO" sz="2500" b="0" i="0" dirty="0">
                        <a:solidFill>
                          <a:schemeClr val="tx1">
                            <a:lumMod val="75000"/>
                            <a:lumOff val="25000"/>
                          </a:schemeClr>
                        </a:solidFill>
                        <a:effectLst/>
                      </a:endParaRPr>
                    </a:p>
                  </a:txBody>
                  <a:tcPr marL="403483" marR="209811" marT="209811" marB="209811"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32613251"/>
                  </a:ext>
                </a:extLst>
              </a:tr>
            </a:tbl>
          </a:graphicData>
        </a:graphic>
      </p:graphicFrame>
    </p:spTree>
    <p:extLst>
      <p:ext uri="{BB962C8B-B14F-4D97-AF65-F5344CB8AC3E}">
        <p14:creationId xmlns:p14="http://schemas.microsoft.com/office/powerpoint/2010/main" val="362450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979098-EDD4-F141-B5AE-BA375A16D8FB}"/>
              </a:ext>
            </a:extLst>
          </p:cNvPr>
          <p:cNvSpPr>
            <a:spLocks noGrp="1"/>
          </p:cNvSpPr>
          <p:nvPr>
            <p:ph type="title"/>
          </p:nvPr>
        </p:nvSpPr>
        <p:spPr>
          <a:xfrm>
            <a:off x="609762" y="33459"/>
            <a:ext cx="4011084" cy="717453"/>
          </a:xfrm>
        </p:spPr>
        <p:txBody>
          <a:bodyPr anchor="b">
            <a:normAutofit/>
          </a:bodyPr>
          <a:lstStyle/>
          <a:p>
            <a:r>
              <a:rPr lang="en-US" dirty="0" err="1">
                <a:latin typeface="Arial"/>
                <a:cs typeface="Arial"/>
              </a:rPr>
              <a:t>Lærertetthet</a:t>
            </a:r>
            <a:r>
              <a:rPr lang="en-US" dirty="0">
                <a:latin typeface="Arial"/>
                <a:cs typeface="Arial"/>
              </a:rPr>
              <a:t>  </a:t>
            </a:r>
            <a:endParaRPr lang="en-US" dirty="0" err="1"/>
          </a:p>
        </p:txBody>
      </p:sp>
      <p:sp>
        <p:nvSpPr>
          <p:cNvPr id="11" name="Text Placeholder 2">
            <a:extLst>
              <a:ext uri="{FF2B5EF4-FFF2-40B4-BE49-F238E27FC236}">
                <a16:creationId xmlns:a16="http://schemas.microsoft.com/office/drawing/2014/main" id="{123C3275-A00A-2B4B-FFAA-2D4FCF5C0F6D}"/>
              </a:ext>
            </a:extLst>
          </p:cNvPr>
          <p:cNvSpPr>
            <a:spLocks noGrp="1"/>
          </p:cNvSpPr>
          <p:nvPr>
            <p:ph type="body" sz="half" idx="2"/>
          </p:nvPr>
        </p:nvSpPr>
        <p:spPr>
          <a:xfrm>
            <a:off x="609601" y="942369"/>
            <a:ext cx="4011084" cy="5183794"/>
          </a:xfrm>
        </p:spPr>
        <p:txBody>
          <a:bodyPr vert="horz" lIns="91440" tIns="45720" rIns="91440" bIns="45720" rtlCol="0" anchor="t">
            <a:normAutofit/>
          </a:bodyPr>
          <a:lstStyle/>
          <a:p>
            <a:r>
              <a:rPr lang="en-US" dirty="0" err="1">
                <a:latin typeface="Arial"/>
                <a:cs typeface="Arial"/>
              </a:rPr>
              <a:t>Lærernorm</a:t>
            </a:r>
            <a:r>
              <a:rPr lang="en-US" dirty="0">
                <a:latin typeface="Arial"/>
                <a:cs typeface="Arial"/>
              </a:rPr>
              <a:t> I </a:t>
            </a:r>
            <a:r>
              <a:rPr lang="en-US" dirty="0" err="1">
                <a:latin typeface="Arial"/>
                <a:cs typeface="Arial"/>
              </a:rPr>
              <a:t>grunnskolen</a:t>
            </a:r>
            <a:r>
              <a:rPr lang="en-US" dirty="0">
                <a:latin typeface="Arial"/>
                <a:cs typeface="Arial"/>
              </a:rPr>
              <a:t>  </a:t>
            </a:r>
            <a:r>
              <a:rPr lang="en-US" dirty="0" err="1">
                <a:latin typeface="Arial"/>
                <a:cs typeface="Arial"/>
              </a:rPr>
              <a:t>vedtatt</a:t>
            </a:r>
            <a:r>
              <a:rPr lang="en-US" dirty="0">
                <a:latin typeface="Arial"/>
                <a:cs typeface="Arial"/>
              </a:rPr>
              <a:t> </a:t>
            </a:r>
            <a:r>
              <a:rPr lang="en-US" dirty="0" err="1">
                <a:latin typeface="Arial"/>
                <a:cs typeface="Arial"/>
              </a:rPr>
              <a:t>i</a:t>
            </a:r>
            <a:r>
              <a:rPr lang="en-US" dirty="0">
                <a:latin typeface="Arial"/>
                <a:cs typeface="Arial"/>
              </a:rPr>
              <a:t> Norge </a:t>
            </a:r>
            <a:r>
              <a:rPr lang="en-US" dirty="0" err="1">
                <a:latin typeface="Arial"/>
                <a:cs typeface="Arial"/>
              </a:rPr>
              <a:t>fra</a:t>
            </a:r>
            <a:r>
              <a:rPr lang="en-US" dirty="0">
                <a:latin typeface="Arial"/>
                <a:cs typeface="Arial"/>
              </a:rPr>
              <a:t> 2019: </a:t>
            </a:r>
            <a:endParaRPr lang="en-US" dirty="0"/>
          </a:p>
          <a:p>
            <a:pPr marL="285750" indent="-285750">
              <a:buChar char="•"/>
            </a:pPr>
            <a:r>
              <a:rPr lang="en-US" dirty="0">
                <a:latin typeface="Arial"/>
                <a:cs typeface="Arial"/>
              </a:rPr>
              <a:t>1.- 4.trinn  15 </a:t>
            </a:r>
            <a:r>
              <a:rPr lang="en-US" dirty="0" err="1">
                <a:latin typeface="Arial"/>
                <a:cs typeface="Arial"/>
              </a:rPr>
              <a:t>elever</a:t>
            </a:r>
            <a:r>
              <a:rPr lang="en-US" dirty="0">
                <a:latin typeface="Arial"/>
                <a:cs typeface="Arial"/>
              </a:rPr>
              <a:t> </a:t>
            </a:r>
            <a:r>
              <a:rPr lang="en-US" dirty="0" err="1">
                <a:latin typeface="Arial"/>
                <a:cs typeface="Arial"/>
              </a:rPr>
              <a:t>pr.lærer</a:t>
            </a:r>
            <a:endParaRPr lang="en-US" dirty="0">
              <a:latin typeface="Arial"/>
              <a:cs typeface="Arial"/>
            </a:endParaRPr>
          </a:p>
          <a:p>
            <a:pPr marL="285750" indent="-285750">
              <a:buChar char="•"/>
            </a:pPr>
            <a:r>
              <a:rPr lang="en-US" dirty="0">
                <a:latin typeface="Arial"/>
                <a:cs typeface="Arial"/>
              </a:rPr>
              <a:t>5.-7 </a:t>
            </a:r>
            <a:r>
              <a:rPr lang="en-US" dirty="0" err="1">
                <a:latin typeface="Arial"/>
                <a:cs typeface="Arial"/>
              </a:rPr>
              <a:t>trinn</a:t>
            </a:r>
            <a:r>
              <a:rPr lang="en-US" dirty="0">
                <a:latin typeface="Arial"/>
                <a:cs typeface="Arial"/>
              </a:rPr>
              <a:t>    20 </a:t>
            </a:r>
            <a:r>
              <a:rPr lang="en-US" dirty="0" err="1">
                <a:latin typeface="Arial"/>
                <a:cs typeface="Arial"/>
              </a:rPr>
              <a:t>elever</a:t>
            </a:r>
            <a:r>
              <a:rPr lang="en-US" dirty="0">
                <a:latin typeface="Arial"/>
                <a:cs typeface="Arial"/>
              </a:rPr>
              <a:t> </a:t>
            </a:r>
            <a:r>
              <a:rPr lang="en-US" dirty="0" err="1">
                <a:latin typeface="Arial"/>
                <a:cs typeface="Arial"/>
              </a:rPr>
              <a:t>pr.lærer</a:t>
            </a:r>
            <a:endParaRPr lang="en-US" dirty="0">
              <a:latin typeface="Arial"/>
              <a:cs typeface="Arial"/>
            </a:endParaRPr>
          </a:p>
          <a:p>
            <a:pPr marL="285750" indent="-285750">
              <a:buChar char="•"/>
            </a:pPr>
            <a:r>
              <a:rPr lang="en-US" dirty="0">
                <a:latin typeface="Arial"/>
                <a:cs typeface="Arial"/>
              </a:rPr>
              <a:t>8.-10.trinn  20 </a:t>
            </a:r>
            <a:r>
              <a:rPr lang="en-US" dirty="0" err="1">
                <a:latin typeface="Arial"/>
                <a:cs typeface="Arial"/>
              </a:rPr>
              <a:t>elever</a:t>
            </a:r>
            <a:r>
              <a:rPr lang="en-US" dirty="0">
                <a:latin typeface="Arial"/>
                <a:cs typeface="Arial"/>
              </a:rPr>
              <a:t> </a:t>
            </a:r>
            <a:r>
              <a:rPr lang="en-US" dirty="0" err="1">
                <a:latin typeface="Arial"/>
                <a:cs typeface="Arial"/>
              </a:rPr>
              <a:t>pr.lærer</a:t>
            </a:r>
            <a:endParaRPr lang="en-US" dirty="0">
              <a:latin typeface="Arial"/>
              <a:cs typeface="Arial"/>
            </a:endParaRPr>
          </a:p>
          <a:p>
            <a:endParaRPr lang="en-US" dirty="0"/>
          </a:p>
          <a:p>
            <a:r>
              <a:rPr lang="en-US" sz="1500" dirty="0" err="1">
                <a:latin typeface="Arial"/>
                <a:cs typeface="Arial"/>
              </a:rPr>
              <a:t>Jf</a:t>
            </a:r>
            <a:r>
              <a:rPr lang="en-US" sz="1500" dirty="0">
                <a:latin typeface="Arial"/>
                <a:cs typeface="Arial"/>
              </a:rPr>
              <a:t>. </a:t>
            </a:r>
            <a:r>
              <a:rPr lang="en-US" sz="1500" dirty="0" err="1">
                <a:latin typeface="Arial"/>
                <a:cs typeface="Arial"/>
              </a:rPr>
              <a:t>Forskrift</a:t>
            </a:r>
            <a:r>
              <a:rPr lang="en-US" sz="1500" dirty="0">
                <a:latin typeface="Arial"/>
                <a:cs typeface="Arial"/>
              </a:rPr>
              <a:t> </a:t>
            </a:r>
            <a:r>
              <a:rPr lang="en-US" sz="1500" dirty="0" err="1">
                <a:latin typeface="Arial"/>
                <a:cs typeface="Arial"/>
              </a:rPr>
              <a:t>til</a:t>
            </a:r>
            <a:r>
              <a:rPr lang="en-US" sz="1500" dirty="0">
                <a:latin typeface="Arial"/>
                <a:cs typeface="Arial"/>
              </a:rPr>
              <a:t> </a:t>
            </a:r>
            <a:r>
              <a:rPr lang="en-US" sz="1500" dirty="0" err="1">
                <a:latin typeface="Arial"/>
                <a:cs typeface="Arial"/>
              </a:rPr>
              <a:t>opplæringsloven</a:t>
            </a:r>
            <a:r>
              <a:rPr lang="en-US" sz="1500" dirty="0">
                <a:latin typeface="Arial"/>
                <a:cs typeface="Arial"/>
              </a:rPr>
              <a:t> § 14A-1.</a:t>
            </a:r>
            <a:endParaRPr lang="en-US" dirty="0">
              <a:latin typeface="Arial"/>
              <a:cs typeface="Arial"/>
            </a:endParaRPr>
          </a:p>
          <a:p>
            <a:endParaRPr lang="en-US" sz="1500" dirty="0">
              <a:latin typeface="Arial"/>
              <a:cs typeface="Arial"/>
            </a:endParaRPr>
          </a:p>
          <a:p>
            <a:r>
              <a:rPr lang="en-US" sz="1500" err="1">
                <a:latin typeface="Arial"/>
                <a:cs typeface="Arial"/>
              </a:rPr>
              <a:t>Lærernormen</a:t>
            </a:r>
            <a:r>
              <a:rPr lang="en-US" sz="1500" dirty="0">
                <a:latin typeface="Arial"/>
                <a:cs typeface="Arial"/>
              </a:rPr>
              <a:t> </a:t>
            </a:r>
            <a:r>
              <a:rPr lang="en-US" sz="1500" err="1">
                <a:latin typeface="Arial"/>
                <a:cs typeface="Arial"/>
              </a:rPr>
              <a:t>regulerer</a:t>
            </a:r>
            <a:r>
              <a:rPr lang="en-US" sz="1500" dirty="0">
                <a:latin typeface="Arial"/>
                <a:cs typeface="Arial"/>
              </a:rPr>
              <a:t> </a:t>
            </a:r>
            <a:r>
              <a:rPr lang="en-US" sz="1500" err="1">
                <a:latin typeface="Arial"/>
                <a:cs typeface="Arial"/>
              </a:rPr>
              <a:t>hvor</a:t>
            </a:r>
            <a:r>
              <a:rPr lang="en-US" sz="1500" dirty="0">
                <a:latin typeface="Arial"/>
                <a:cs typeface="Arial"/>
              </a:rPr>
              <a:t> </a:t>
            </a:r>
            <a:r>
              <a:rPr lang="en-US" sz="1500" err="1">
                <a:latin typeface="Arial"/>
                <a:cs typeface="Arial"/>
              </a:rPr>
              <a:t>høy</a:t>
            </a:r>
            <a:r>
              <a:rPr lang="en-US" sz="1500" dirty="0">
                <a:latin typeface="Arial"/>
                <a:cs typeface="Arial"/>
              </a:rPr>
              <a:t> </a:t>
            </a:r>
            <a:r>
              <a:rPr lang="en-US" sz="1500" err="1">
                <a:latin typeface="Arial"/>
                <a:cs typeface="Arial"/>
              </a:rPr>
              <a:t>lærertettheten</a:t>
            </a:r>
            <a:r>
              <a:rPr lang="en-US" sz="1500" dirty="0">
                <a:latin typeface="Arial"/>
                <a:cs typeface="Arial"/>
              </a:rPr>
              <a:t> </a:t>
            </a:r>
            <a:r>
              <a:rPr lang="en-US" sz="1500" err="1">
                <a:latin typeface="Arial"/>
                <a:cs typeface="Arial"/>
              </a:rPr>
              <a:t>minst</a:t>
            </a:r>
            <a:r>
              <a:rPr lang="en-US" sz="1500" dirty="0">
                <a:latin typeface="Arial"/>
                <a:cs typeface="Arial"/>
              </a:rPr>
              <a:t> </a:t>
            </a:r>
            <a:r>
              <a:rPr lang="en-US" sz="1500" err="1">
                <a:latin typeface="Arial"/>
                <a:cs typeface="Arial"/>
              </a:rPr>
              <a:t>skal</a:t>
            </a:r>
            <a:r>
              <a:rPr lang="en-US" sz="1500" dirty="0">
                <a:latin typeface="Arial"/>
                <a:cs typeface="Arial"/>
              </a:rPr>
              <a:t> </a:t>
            </a:r>
            <a:r>
              <a:rPr lang="en-US" sz="1500" err="1">
                <a:latin typeface="Arial"/>
                <a:cs typeface="Arial"/>
              </a:rPr>
              <a:t>være</a:t>
            </a:r>
            <a:r>
              <a:rPr lang="en-US" sz="1500" dirty="0">
                <a:latin typeface="Arial"/>
                <a:cs typeface="Arial"/>
              </a:rPr>
              <a:t> samlet sett </a:t>
            </a:r>
            <a:r>
              <a:rPr lang="en-US" sz="1500" err="1">
                <a:latin typeface="Arial"/>
                <a:cs typeface="Arial"/>
              </a:rPr>
              <a:t>på</a:t>
            </a:r>
            <a:r>
              <a:rPr lang="en-US" sz="1500" dirty="0">
                <a:latin typeface="Arial"/>
                <a:cs typeface="Arial"/>
              </a:rPr>
              <a:t> de </a:t>
            </a:r>
            <a:r>
              <a:rPr lang="en-US" sz="1500" err="1">
                <a:latin typeface="Arial"/>
                <a:cs typeface="Arial"/>
              </a:rPr>
              <a:t>ulike</a:t>
            </a:r>
            <a:r>
              <a:rPr lang="en-US" sz="1500" dirty="0">
                <a:latin typeface="Arial"/>
                <a:cs typeface="Arial"/>
              </a:rPr>
              <a:t> </a:t>
            </a:r>
            <a:r>
              <a:rPr lang="en-US" sz="1500" err="1">
                <a:latin typeface="Arial"/>
                <a:cs typeface="Arial"/>
              </a:rPr>
              <a:t>hovedtrinnene</a:t>
            </a:r>
            <a:r>
              <a:rPr lang="en-US" sz="1500" dirty="0">
                <a:latin typeface="Arial"/>
                <a:cs typeface="Arial"/>
              </a:rPr>
              <a:t>, </a:t>
            </a:r>
            <a:r>
              <a:rPr lang="en-US" sz="1500" err="1">
                <a:latin typeface="Arial"/>
                <a:cs typeface="Arial"/>
              </a:rPr>
              <a:t>på</a:t>
            </a:r>
            <a:r>
              <a:rPr lang="en-US" sz="1500" dirty="0">
                <a:latin typeface="Arial"/>
                <a:cs typeface="Arial"/>
              </a:rPr>
              <a:t> </a:t>
            </a:r>
            <a:r>
              <a:rPr lang="en-US" sz="1500" err="1">
                <a:latin typeface="Arial"/>
                <a:cs typeface="Arial"/>
              </a:rPr>
              <a:t>skolenivå</a:t>
            </a:r>
            <a:r>
              <a:rPr lang="en-US" sz="1500" dirty="0">
                <a:latin typeface="Arial"/>
                <a:cs typeface="Arial"/>
              </a:rPr>
              <a:t>.</a:t>
            </a:r>
            <a:endParaRPr lang="en-US" dirty="0"/>
          </a:p>
          <a:p>
            <a:r>
              <a:rPr lang="en-US" sz="1500" dirty="0">
                <a:latin typeface="Arial"/>
                <a:cs typeface="Arial"/>
              </a:rPr>
              <a:t>Den </a:t>
            </a:r>
            <a:r>
              <a:rPr lang="en-US" sz="1500" dirty="0" err="1">
                <a:latin typeface="Arial"/>
                <a:cs typeface="Arial"/>
              </a:rPr>
              <a:t>regulerer</a:t>
            </a:r>
            <a:r>
              <a:rPr lang="en-US" sz="1500" dirty="0">
                <a:latin typeface="Arial"/>
                <a:cs typeface="Arial"/>
              </a:rPr>
              <a:t> </a:t>
            </a:r>
            <a:r>
              <a:rPr lang="en-US" sz="1500" dirty="0" err="1">
                <a:latin typeface="Arial"/>
                <a:cs typeface="Arial"/>
              </a:rPr>
              <a:t>kun</a:t>
            </a:r>
            <a:r>
              <a:rPr lang="en-US" sz="1500" dirty="0">
                <a:latin typeface="Arial"/>
                <a:cs typeface="Arial"/>
              </a:rPr>
              <a:t> </a:t>
            </a:r>
            <a:r>
              <a:rPr lang="en-US" sz="1500" dirty="0" err="1">
                <a:latin typeface="Arial"/>
                <a:cs typeface="Arial"/>
              </a:rPr>
              <a:t>ressursene</a:t>
            </a:r>
            <a:r>
              <a:rPr lang="en-US" sz="1500" dirty="0">
                <a:latin typeface="Arial"/>
                <a:cs typeface="Arial"/>
              </a:rPr>
              <a:t> </a:t>
            </a:r>
            <a:r>
              <a:rPr lang="en-US" sz="1500" dirty="0" err="1">
                <a:latin typeface="Arial"/>
                <a:cs typeface="Arial"/>
              </a:rPr>
              <a:t>i</a:t>
            </a:r>
            <a:r>
              <a:rPr lang="en-US" sz="1500" dirty="0">
                <a:latin typeface="Arial"/>
                <a:cs typeface="Arial"/>
              </a:rPr>
              <a:t> den </a:t>
            </a:r>
            <a:r>
              <a:rPr lang="en-US" sz="1500" dirty="0" err="1">
                <a:latin typeface="Arial"/>
                <a:cs typeface="Arial"/>
              </a:rPr>
              <a:t>ordinære</a:t>
            </a:r>
            <a:r>
              <a:rPr lang="en-US" sz="1500" dirty="0">
                <a:latin typeface="Arial"/>
                <a:cs typeface="Arial"/>
              </a:rPr>
              <a:t> </a:t>
            </a:r>
            <a:r>
              <a:rPr lang="en-US" sz="1500" dirty="0" err="1">
                <a:latin typeface="Arial"/>
                <a:cs typeface="Arial"/>
              </a:rPr>
              <a:t>undervisningen</a:t>
            </a:r>
            <a:r>
              <a:rPr lang="en-US" sz="1500" dirty="0">
                <a:latin typeface="Arial"/>
                <a:cs typeface="Arial"/>
              </a:rPr>
              <a:t>.</a:t>
            </a:r>
          </a:p>
          <a:p>
            <a:endParaRPr lang="en-US" sz="1500" dirty="0">
              <a:latin typeface="Arial"/>
              <a:cs typeface="Arial"/>
            </a:endParaRPr>
          </a:p>
          <a:p>
            <a:r>
              <a:rPr lang="en-US" sz="1500" dirty="0" err="1">
                <a:latin typeface="Arial"/>
                <a:cs typeface="Arial"/>
              </a:rPr>
              <a:t>Ressurser</a:t>
            </a:r>
            <a:r>
              <a:rPr lang="en-US" sz="1500" dirty="0">
                <a:latin typeface="Arial"/>
                <a:cs typeface="Arial"/>
              </a:rPr>
              <a:t> </a:t>
            </a:r>
            <a:r>
              <a:rPr lang="en-US" sz="1500" dirty="0" err="1">
                <a:latin typeface="Arial"/>
                <a:cs typeface="Arial"/>
              </a:rPr>
              <a:t>til</a:t>
            </a:r>
            <a:r>
              <a:rPr lang="en-US" sz="1500" dirty="0">
                <a:latin typeface="Arial"/>
                <a:cs typeface="Arial"/>
              </a:rPr>
              <a:t> </a:t>
            </a:r>
            <a:r>
              <a:rPr lang="en-US" sz="1500" dirty="0" err="1">
                <a:latin typeface="Arial"/>
                <a:cs typeface="Arial"/>
              </a:rPr>
              <a:t>spesialundervisning</a:t>
            </a:r>
            <a:r>
              <a:rPr lang="en-US" sz="1500" dirty="0">
                <a:latin typeface="Arial"/>
                <a:cs typeface="Arial"/>
              </a:rPr>
              <a:t> </a:t>
            </a:r>
            <a:r>
              <a:rPr lang="en-US" sz="1500" dirty="0" err="1">
                <a:latin typeface="Arial"/>
                <a:cs typeface="Arial"/>
              </a:rPr>
              <a:t>og</a:t>
            </a:r>
            <a:r>
              <a:rPr lang="en-US" sz="1500" dirty="0">
                <a:latin typeface="Arial"/>
                <a:cs typeface="Arial"/>
              </a:rPr>
              <a:t> </a:t>
            </a:r>
            <a:r>
              <a:rPr lang="en-US" sz="1500" dirty="0" err="1">
                <a:latin typeface="Arial"/>
                <a:cs typeface="Arial"/>
              </a:rPr>
              <a:t>særskilt</a:t>
            </a:r>
            <a:r>
              <a:rPr lang="en-US" sz="1500" dirty="0">
                <a:latin typeface="Arial"/>
                <a:cs typeface="Arial"/>
              </a:rPr>
              <a:t> </a:t>
            </a:r>
            <a:r>
              <a:rPr lang="en-US" sz="1500" dirty="0" err="1">
                <a:latin typeface="Arial"/>
                <a:cs typeface="Arial"/>
              </a:rPr>
              <a:t>norsk</a:t>
            </a:r>
            <a:r>
              <a:rPr lang="en-US" sz="1500" dirty="0">
                <a:latin typeface="Arial"/>
                <a:cs typeface="Arial"/>
              </a:rPr>
              <a:t> </a:t>
            </a:r>
            <a:r>
              <a:rPr lang="en-US" sz="1500" dirty="0" err="1">
                <a:latin typeface="Arial"/>
                <a:cs typeface="Arial"/>
              </a:rPr>
              <a:t>opplæring</a:t>
            </a:r>
            <a:r>
              <a:rPr lang="en-US" sz="1500" dirty="0">
                <a:latin typeface="Arial"/>
                <a:cs typeface="Arial"/>
              </a:rPr>
              <a:t> </a:t>
            </a:r>
            <a:r>
              <a:rPr lang="en-US" sz="1500" dirty="0" err="1">
                <a:latin typeface="Arial"/>
                <a:cs typeface="Arial"/>
              </a:rPr>
              <a:t>kommer</a:t>
            </a:r>
            <a:r>
              <a:rPr lang="en-US" sz="1500" dirty="0">
                <a:latin typeface="Arial"/>
                <a:cs typeface="Arial"/>
              </a:rPr>
              <a:t> </a:t>
            </a:r>
            <a:r>
              <a:rPr lang="en-US" sz="1500" dirty="0" err="1">
                <a:latin typeface="Arial"/>
                <a:cs typeface="Arial"/>
              </a:rPr>
              <a:t>i</a:t>
            </a:r>
            <a:r>
              <a:rPr lang="en-US" sz="1500" dirty="0">
                <a:latin typeface="Arial"/>
                <a:cs typeface="Arial"/>
              </a:rPr>
              <a:t> </a:t>
            </a:r>
            <a:r>
              <a:rPr lang="en-US" sz="1500" dirty="0" err="1">
                <a:latin typeface="Arial"/>
                <a:cs typeface="Arial"/>
              </a:rPr>
              <a:t>tillegg</a:t>
            </a:r>
            <a:r>
              <a:rPr lang="en-US" sz="1500" dirty="0">
                <a:latin typeface="Arial"/>
                <a:cs typeface="Arial"/>
              </a:rPr>
              <a:t>.</a:t>
            </a:r>
          </a:p>
          <a:p>
            <a:endParaRPr lang="en-US" dirty="0"/>
          </a:p>
          <a:p>
            <a:endParaRPr lang="en-US" dirty="0"/>
          </a:p>
          <a:p>
            <a:r>
              <a:rPr lang="en-US" dirty="0" err="1">
                <a:latin typeface="Arial"/>
                <a:cs typeface="Arial"/>
              </a:rPr>
              <a:t>Selve</a:t>
            </a:r>
            <a:r>
              <a:rPr lang="en-US" dirty="0">
                <a:latin typeface="Arial"/>
                <a:cs typeface="Arial"/>
              </a:rPr>
              <a:t> </a:t>
            </a:r>
            <a:r>
              <a:rPr lang="en-US" dirty="0" err="1">
                <a:latin typeface="Arial"/>
                <a:cs typeface="Arial"/>
              </a:rPr>
              <a:t>organiseringen</a:t>
            </a:r>
            <a:r>
              <a:rPr lang="en-US" dirty="0">
                <a:latin typeface="Arial"/>
                <a:cs typeface="Arial"/>
              </a:rPr>
              <a:t> av </a:t>
            </a:r>
            <a:r>
              <a:rPr lang="en-US" dirty="0" err="1">
                <a:latin typeface="Arial"/>
                <a:cs typeface="Arial"/>
              </a:rPr>
              <a:t>undervisningen</a:t>
            </a:r>
            <a:r>
              <a:rPr lang="en-US" dirty="0">
                <a:latin typeface="Arial"/>
                <a:cs typeface="Arial"/>
              </a:rPr>
              <a:t> er </a:t>
            </a:r>
            <a:r>
              <a:rPr lang="en-US" dirty="0" err="1">
                <a:latin typeface="Arial"/>
                <a:cs typeface="Arial"/>
              </a:rPr>
              <a:t>opp</a:t>
            </a:r>
            <a:r>
              <a:rPr lang="en-US" dirty="0">
                <a:latin typeface="Arial"/>
                <a:cs typeface="Arial"/>
              </a:rPr>
              <a:t> </a:t>
            </a:r>
            <a:r>
              <a:rPr lang="en-US" dirty="0" err="1">
                <a:latin typeface="Arial"/>
                <a:cs typeface="Arial"/>
              </a:rPr>
              <a:t>til</a:t>
            </a:r>
            <a:r>
              <a:rPr lang="en-US" dirty="0">
                <a:latin typeface="Arial"/>
                <a:cs typeface="Arial"/>
              </a:rPr>
              <a:t> </a:t>
            </a:r>
            <a:r>
              <a:rPr lang="en-US" dirty="0" err="1">
                <a:latin typeface="Arial"/>
                <a:cs typeface="Arial"/>
              </a:rPr>
              <a:t>hver</a:t>
            </a:r>
            <a:r>
              <a:rPr lang="en-US" dirty="0">
                <a:latin typeface="Arial"/>
                <a:cs typeface="Arial"/>
              </a:rPr>
              <a:t> </a:t>
            </a:r>
            <a:r>
              <a:rPr lang="en-US" dirty="0" err="1">
                <a:latin typeface="Arial"/>
                <a:cs typeface="Arial"/>
              </a:rPr>
              <a:t>skole</a:t>
            </a:r>
            <a:r>
              <a:rPr lang="en-US" dirty="0">
                <a:latin typeface="Arial"/>
                <a:cs typeface="Arial"/>
              </a:rPr>
              <a:t>.</a:t>
            </a:r>
            <a:endParaRPr lang="en-US" dirty="0"/>
          </a:p>
        </p:txBody>
      </p:sp>
      <p:graphicFrame>
        <p:nvGraphicFramePr>
          <p:cNvPr id="4" name="Plassholder for innhold 3">
            <a:extLst>
              <a:ext uri="{FF2B5EF4-FFF2-40B4-BE49-F238E27FC236}">
                <a16:creationId xmlns:a16="http://schemas.microsoft.com/office/drawing/2014/main" id="{77D7986F-3F0E-C407-CD85-6A09A50C722F}"/>
              </a:ext>
            </a:extLst>
          </p:cNvPr>
          <p:cNvGraphicFramePr>
            <a:graphicFrameLocks noGrp="1"/>
          </p:cNvGraphicFramePr>
          <p:nvPr>
            <p:ph idx="1"/>
            <p:extLst>
              <p:ext uri="{D42A27DB-BD31-4B8C-83A1-F6EECF244321}">
                <p14:modId xmlns:p14="http://schemas.microsoft.com/office/powerpoint/2010/main" val="2491065753"/>
              </p:ext>
            </p:extLst>
          </p:nvPr>
        </p:nvGraphicFramePr>
        <p:xfrm>
          <a:off x="4766387" y="1500673"/>
          <a:ext cx="6815661" cy="4500432"/>
        </p:xfrm>
        <a:graphic>
          <a:graphicData uri="http://schemas.openxmlformats.org/drawingml/2006/table">
            <a:tbl>
              <a:tblPr firstRow="1" bandRow="1">
                <a:tableStyleId>{69012ECD-51FC-41F1-AA8D-1B2483CD663E}</a:tableStyleId>
              </a:tblPr>
              <a:tblGrid>
                <a:gridCol w="2381250">
                  <a:extLst>
                    <a:ext uri="{9D8B030D-6E8A-4147-A177-3AD203B41FA5}">
                      <a16:colId xmlns:a16="http://schemas.microsoft.com/office/drawing/2014/main" val="2458818388"/>
                    </a:ext>
                  </a:extLst>
                </a:gridCol>
                <a:gridCol w="1571625">
                  <a:extLst>
                    <a:ext uri="{9D8B030D-6E8A-4147-A177-3AD203B41FA5}">
                      <a16:colId xmlns:a16="http://schemas.microsoft.com/office/drawing/2014/main" val="3294048253"/>
                    </a:ext>
                  </a:extLst>
                </a:gridCol>
                <a:gridCol w="1611311">
                  <a:extLst>
                    <a:ext uri="{9D8B030D-6E8A-4147-A177-3AD203B41FA5}">
                      <a16:colId xmlns:a16="http://schemas.microsoft.com/office/drawing/2014/main" val="3182844626"/>
                    </a:ext>
                  </a:extLst>
                </a:gridCol>
                <a:gridCol w="1251475">
                  <a:extLst>
                    <a:ext uri="{9D8B030D-6E8A-4147-A177-3AD203B41FA5}">
                      <a16:colId xmlns:a16="http://schemas.microsoft.com/office/drawing/2014/main" val="2336676922"/>
                    </a:ext>
                  </a:extLst>
                </a:gridCol>
              </a:tblGrid>
              <a:tr h="857739">
                <a:tc>
                  <a:txBody>
                    <a:bodyPr/>
                    <a:lstStyle/>
                    <a:p>
                      <a:pPr fontAlgn="t"/>
                      <a:endParaRPr lang="nb-NO" sz="2900">
                        <a:effectLst/>
                      </a:endParaRPr>
                    </a:p>
                    <a:p>
                      <a:pPr algn="l" rtl="0" fontAlgn="base"/>
                      <a:r>
                        <a:rPr lang="nb-NO" sz="2000" b="1">
                          <a:solidFill>
                            <a:srgbClr val="000000"/>
                          </a:solidFill>
                          <a:effectLst/>
                        </a:rPr>
                        <a:t>Lærertetthet </a:t>
                      </a:r>
                      <a:r>
                        <a:rPr lang="nb-NO" sz="2000" b="0">
                          <a:solidFill>
                            <a:srgbClr val="000000"/>
                          </a:solidFill>
                          <a:effectLst/>
                        </a:rPr>
                        <a:t> </a:t>
                      </a:r>
                      <a:endParaRPr lang="nb-NO" sz="2900" b="0" i="0">
                        <a:solidFill>
                          <a:srgbClr val="000000"/>
                        </a:solidFill>
                        <a:effectLst/>
                      </a:endParaRPr>
                    </a:p>
                  </a:txBody>
                  <a:tcPr marL="149748" marR="149748" marT="74874" marB="74874"/>
                </a:tc>
                <a:tc>
                  <a:txBody>
                    <a:bodyPr/>
                    <a:lstStyle/>
                    <a:p>
                      <a:pPr algn="ctr" fontAlgn="t"/>
                      <a:endParaRPr lang="nb-NO" sz="2900">
                        <a:effectLst/>
                      </a:endParaRPr>
                    </a:p>
                    <a:p>
                      <a:pPr algn="r" rtl="0" fontAlgn="base"/>
                      <a:r>
                        <a:rPr lang="nb-NO" sz="2000" b="1">
                          <a:solidFill>
                            <a:srgbClr val="000000"/>
                          </a:solidFill>
                          <a:effectLst/>
                        </a:rPr>
                        <a:t>2020-2021 </a:t>
                      </a:r>
                      <a:r>
                        <a:rPr lang="nb-NO" sz="2000" b="0">
                          <a:solidFill>
                            <a:srgbClr val="000000"/>
                          </a:solidFill>
                          <a:effectLst/>
                        </a:rPr>
                        <a:t> </a:t>
                      </a:r>
                      <a:endParaRPr lang="nb-NO" sz="2900" b="0" i="0">
                        <a:solidFill>
                          <a:srgbClr val="000000"/>
                        </a:solidFill>
                        <a:effectLst/>
                      </a:endParaRPr>
                    </a:p>
                  </a:txBody>
                  <a:tcPr marL="149748" marR="149748" marT="74874" marB="74874"/>
                </a:tc>
                <a:tc>
                  <a:txBody>
                    <a:bodyPr/>
                    <a:lstStyle/>
                    <a:p>
                      <a:pPr algn="ctr" fontAlgn="t"/>
                      <a:endParaRPr lang="nb-NO" sz="2900">
                        <a:effectLst/>
                      </a:endParaRPr>
                    </a:p>
                    <a:p>
                      <a:pPr algn="r" rtl="0" fontAlgn="base"/>
                      <a:r>
                        <a:rPr lang="nb-NO" sz="2000" b="1">
                          <a:solidFill>
                            <a:srgbClr val="000000"/>
                          </a:solidFill>
                          <a:effectLst/>
                        </a:rPr>
                        <a:t>2021-2022 </a:t>
                      </a:r>
                      <a:r>
                        <a:rPr lang="nb-NO" sz="2000" b="0">
                          <a:solidFill>
                            <a:srgbClr val="000000"/>
                          </a:solidFill>
                          <a:effectLst/>
                        </a:rPr>
                        <a:t> </a:t>
                      </a:r>
                      <a:endParaRPr lang="nb-NO" sz="2900" b="0" i="0">
                        <a:solidFill>
                          <a:srgbClr val="000000"/>
                        </a:solidFill>
                        <a:effectLst/>
                      </a:endParaRPr>
                    </a:p>
                  </a:txBody>
                  <a:tcPr marL="149748" marR="149748" marT="74874" marB="74874"/>
                </a:tc>
                <a:tc>
                  <a:txBody>
                    <a:bodyPr/>
                    <a:lstStyle/>
                    <a:p>
                      <a:pPr algn="ctr" fontAlgn="t"/>
                      <a:endParaRPr lang="nb-NO" sz="2900">
                        <a:effectLst/>
                      </a:endParaRPr>
                    </a:p>
                    <a:p>
                      <a:pPr algn="r" rtl="0" fontAlgn="base"/>
                      <a:r>
                        <a:rPr lang="nb-NO" sz="2000" b="1">
                          <a:solidFill>
                            <a:srgbClr val="000000"/>
                          </a:solidFill>
                          <a:effectLst/>
                        </a:rPr>
                        <a:t>2022-23</a:t>
                      </a:r>
                      <a:r>
                        <a:rPr lang="nb-NO" sz="2000" b="0">
                          <a:solidFill>
                            <a:srgbClr val="000000"/>
                          </a:solidFill>
                          <a:effectLst/>
                        </a:rPr>
                        <a:t> </a:t>
                      </a:r>
                      <a:endParaRPr lang="nb-NO" sz="2900" b="0" i="0">
                        <a:solidFill>
                          <a:srgbClr val="000000"/>
                        </a:solidFill>
                        <a:effectLst/>
                      </a:endParaRPr>
                    </a:p>
                  </a:txBody>
                  <a:tcPr marL="149748" marR="149748" marT="74874" marB="74874"/>
                </a:tc>
                <a:extLst>
                  <a:ext uri="{0D108BD9-81ED-4DB2-BD59-A6C34878D82A}">
                    <a16:rowId xmlns:a16="http://schemas.microsoft.com/office/drawing/2014/main" val="855144693"/>
                  </a:ext>
                </a:extLst>
              </a:tr>
              <a:tr h="1131943">
                <a:tc>
                  <a:txBody>
                    <a:bodyPr/>
                    <a:lstStyle/>
                    <a:p>
                      <a:pPr fontAlgn="t"/>
                      <a:endParaRPr lang="nb-NO" sz="2900">
                        <a:effectLst/>
                      </a:endParaRPr>
                    </a:p>
                    <a:p>
                      <a:pPr algn="l" rtl="0" fontAlgn="base"/>
                      <a:r>
                        <a:rPr lang="nb-NO" sz="2000" b="0">
                          <a:solidFill>
                            <a:srgbClr val="000000"/>
                          </a:solidFill>
                          <a:effectLst/>
                        </a:rPr>
                        <a:t>Lærertetthet 1.-4. trinn  </a:t>
                      </a:r>
                      <a:endParaRPr lang="nb-NO" sz="2900" b="0" i="0">
                        <a:solidFill>
                          <a:srgbClr val="000000"/>
                        </a:solidFill>
                        <a:effectLst/>
                      </a:endParaRPr>
                    </a:p>
                  </a:txBody>
                  <a:tcPr marL="149748" marR="149748" marT="74874" marB="74874"/>
                </a:tc>
                <a:tc>
                  <a:txBody>
                    <a:bodyPr/>
                    <a:lstStyle/>
                    <a:p>
                      <a:pPr fontAlgn="t"/>
                      <a:endParaRPr lang="nb-NO" sz="2900">
                        <a:effectLst/>
                      </a:endParaRPr>
                    </a:p>
                    <a:p>
                      <a:pPr algn="r" rtl="0" fontAlgn="base"/>
                      <a:r>
                        <a:rPr lang="nb-NO" sz="2000" b="0">
                          <a:solidFill>
                            <a:srgbClr val="000000"/>
                          </a:solidFill>
                          <a:effectLst/>
                        </a:rPr>
                        <a:t>14,3 </a:t>
                      </a:r>
                      <a:endParaRPr lang="nb-NO" sz="2900" b="0" i="0">
                        <a:solidFill>
                          <a:srgbClr val="000000"/>
                        </a:solidFill>
                        <a:effectLst/>
                      </a:endParaRPr>
                    </a:p>
                  </a:txBody>
                  <a:tcPr marL="149748" marR="149748" marT="74874" marB="74874"/>
                </a:tc>
                <a:tc>
                  <a:txBody>
                    <a:bodyPr/>
                    <a:lstStyle/>
                    <a:p>
                      <a:pPr fontAlgn="t"/>
                      <a:endParaRPr lang="nb-NO" sz="2900">
                        <a:effectLst/>
                      </a:endParaRPr>
                    </a:p>
                    <a:p>
                      <a:pPr algn="r" rtl="0" fontAlgn="base"/>
                      <a:r>
                        <a:rPr lang="nb-NO" sz="2000" b="0">
                          <a:solidFill>
                            <a:srgbClr val="000000"/>
                          </a:solidFill>
                          <a:effectLst/>
                        </a:rPr>
                        <a:t>14,4 </a:t>
                      </a:r>
                      <a:endParaRPr lang="nb-NO" sz="2900" b="0" i="0">
                        <a:solidFill>
                          <a:srgbClr val="000000"/>
                        </a:solidFill>
                        <a:effectLst/>
                      </a:endParaRPr>
                    </a:p>
                  </a:txBody>
                  <a:tcPr marL="149748" marR="149748" marT="74874" marB="74874"/>
                </a:tc>
                <a:tc>
                  <a:txBody>
                    <a:bodyPr/>
                    <a:lstStyle/>
                    <a:p>
                      <a:pPr fontAlgn="t"/>
                      <a:endParaRPr lang="nb-NO" sz="2900">
                        <a:effectLst/>
                      </a:endParaRPr>
                    </a:p>
                    <a:p>
                      <a:pPr algn="r" rtl="0" fontAlgn="base"/>
                      <a:r>
                        <a:rPr lang="nb-NO" sz="2000" b="0">
                          <a:solidFill>
                            <a:srgbClr val="000000"/>
                          </a:solidFill>
                          <a:effectLst/>
                        </a:rPr>
                        <a:t>15,2 </a:t>
                      </a:r>
                      <a:endParaRPr lang="nb-NO" sz="2900" b="0" i="0">
                        <a:solidFill>
                          <a:srgbClr val="000000"/>
                        </a:solidFill>
                        <a:effectLst/>
                      </a:endParaRPr>
                    </a:p>
                  </a:txBody>
                  <a:tcPr marL="149748" marR="149748" marT="74874" marB="74874"/>
                </a:tc>
                <a:extLst>
                  <a:ext uri="{0D108BD9-81ED-4DB2-BD59-A6C34878D82A}">
                    <a16:rowId xmlns:a16="http://schemas.microsoft.com/office/drawing/2014/main" val="893394781"/>
                  </a:ext>
                </a:extLst>
              </a:tr>
              <a:tr h="1131943">
                <a:tc>
                  <a:txBody>
                    <a:bodyPr/>
                    <a:lstStyle/>
                    <a:p>
                      <a:pPr fontAlgn="t"/>
                      <a:endParaRPr lang="nb-NO" sz="2900">
                        <a:effectLst/>
                      </a:endParaRPr>
                    </a:p>
                    <a:p>
                      <a:pPr algn="l" rtl="0" fontAlgn="base"/>
                      <a:r>
                        <a:rPr lang="nb-NO" sz="2000" b="0">
                          <a:solidFill>
                            <a:srgbClr val="000000"/>
                          </a:solidFill>
                          <a:effectLst/>
                        </a:rPr>
                        <a:t>Lærertetthet 5.-7. trinn  </a:t>
                      </a:r>
                      <a:endParaRPr lang="nb-NO" sz="2900" b="0" i="0">
                        <a:solidFill>
                          <a:srgbClr val="000000"/>
                        </a:solidFill>
                        <a:effectLst/>
                      </a:endParaRPr>
                    </a:p>
                  </a:txBody>
                  <a:tcPr marL="149748" marR="149748" marT="74874" marB="74874"/>
                </a:tc>
                <a:tc>
                  <a:txBody>
                    <a:bodyPr/>
                    <a:lstStyle/>
                    <a:p>
                      <a:pPr fontAlgn="t"/>
                      <a:endParaRPr lang="nb-NO" sz="2900">
                        <a:effectLst/>
                      </a:endParaRPr>
                    </a:p>
                    <a:p>
                      <a:pPr algn="r" rtl="0" fontAlgn="base"/>
                      <a:r>
                        <a:rPr lang="nb-NO" sz="2000" b="0">
                          <a:solidFill>
                            <a:srgbClr val="000000"/>
                          </a:solidFill>
                          <a:effectLst/>
                        </a:rPr>
                        <a:t>17,6 </a:t>
                      </a:r>
                      <a:endParaRPr lang="nb-NO" sz="2900" b="0" i="0">
                        <a:solidFill>
                          <a:srgbClr val="000000"/>
                        </a:solidFill>
                        <a:effectLst/>
                      </a:endParaRPr>
                    </a:p>
                  </a:txBody>
                  <a:tcPr marL="149748" marR="149748" marT="74874" marB="74874"/>
                </a:tc>
                <a:tc>
                  <a:txBody>
                    <a:bodyPr/>
                    <a:lstStyle/>
                    <a:p>
                      <a:pPr fontAlgn="t"/>
                      <a:endParaRPr lang="nb-NO" sz="2900">
                        <a:effectLst/>
                      </a:endParaRPr>
                    </a:p>
                    <a:p>
                      <a:pPr algn="r" rtl="0" fontAlgn="base"/>
                      <a:r>
                        <a:rPr lang="nb-NO" sz="2000" b="0">
                          <a:solidFill>
                            <a:srgbClr val="000000"/>
                          </a:solidFill>
                          <a:effectLst/>
                        </a:rPr>
                        <a:t>17,6 </a:t>
                      </a:r>
                      <a:endParaRPr lang="nb-NO" sz="2900" b="0" i="0">
                        <a:solidFill>
                          <a:srgbClr val="000000"/>
                        </a:solidFill>
                        <a:effectLst/>
                      </a:endParaRPr>
                    </a:p>
                  </a:txBody>
                  <a:tcPr marL="149748" marR="149748" marT="74874" marB="74874"/>
                </a:tc>
                <a:tc>
                  <a:txBody>
                    <a:bodyPr/>
                    <a:lstStyle/>
                    <a:p>
                      <a:pPr fontAlgn="t"/>
                      <a:endParaRPr lang="nb-NO" sz="2900">
                        <a:effectLst/>
                      </a:endParaRPr>
                    </a:p>
                    <a:p>
                      <a:pPr algn="r" rtl="0" fontAlgn="base"/>
                      <a:r>
                        <a:rPr lang="nb-NO" sz="2000" b="0">
                          <a:solidFill>
                            <a:srgbClr val="000000"/>
                          </a:solidFill>
                          <a:effectLst/>
                        </a:rPr>
                        <a:t>17,6 </a:t>
                      </a:r>
                      <a:endParaRPr lang="nb-NO" sz="2900" b="0" i="0">
                        <a:solidFill>
                          <a:srgbClr val="000000"/>
                        </a:solidFill>
                        <a:effectLst/>
                      </a:endParaRPr>
                    </a:p>
                  </a:txBody>
                  <a:tcPr marL="149748" marR="149748" marT="74874" marB="74874"/>
                </a:tc>
                <a:extLst>
                  <a:ext uri="{0D108BD9-81ED-4DB2-BD59-A6C34878D82A}">
                    <a16:rowId xmlns:a16="http://schemas.microsoft.com/office/drawing/2014/main" val="3700210583"/>
                  </a:ext>
                </a:extLst>
              </a:tr>
              <a:tr h="1131943">
                <a:tc>
                  <a:txBody>
                    <a:bodyPr/>
                    <a:lstStyle/>
                    <a:p>
                      <a:pPr fontAlgn="t"/>
                      <a:endParaRPr lang="nb-NO" sz="2900">
                        <a:effectLst/>
                      </a:endParaRPr>
                    </a:p>
                    <a:p>
                      <a:pPr algn="l" rtl="0" fontAlgn="base"/>
                      <a:r>
                        <a:rPr lang="nb-NO" sz="2000" b="0">
                          <a:solidFill>
                            <a:srgbClr val="000000"/>
                          </a:solidFill>
                          <a:effectLst/>
                        </a:rPr>
                        <a:t>Lærertetthet 8.-10. trinn </a:t>
                      </a:r>
                      <a:endParaRPr lang="nb-NO" sz="2900" b="0" i="0">
                        <a:solidFill>
                          <a:srgbClr val="000000"/>
                        </a:solidFill>
                        <a:effectLst/>
                      </a:endParaRPr>
                    </a:p>
                  </a:txBody>
                  <a:tcPr marL="149748" marR="149748" marT="74874" marB="74874"/>
                </a:tc>
                <a:tc>
                  <a:txBody>
                    <a:bodyPr/>
                    <a:lstStyle/>
                    <a:p>
                      <a:pPr fontAlgn="t"/>
                      <a:endParaRPr lang="nb-NO" sz="2900">
                        <a:effectLst/>
                      </a:endParaRPr>
                    </a:p>
                    <a:p>
                      <a:pPr algn="r" rtl="0" fontAlgn="base"/>
                      <a:r>
                        <a:rPr lang="nb-NO" sz="2000" b="0">
                          <a:solidFill>
                            <a:srgbClr val="000000"/>
                          </a:solidFill>
                          <a:effectLst/>
                        </a:rPr>
                        <a:t>18,0 </a:t>
                      </a:r>
                      <a:endParaRPr lang="nb-NO" sz="2900" b="0" i="0">
                        <a:solidFill>
                          <a:srgbClr val="000000"/>
                        </a:solidFill>
                        <a:effectLst/>
                      </a:endParaRPr>
                    </a:p>
                  </a:txBody>
                  <a:tcPr marL="149748" marR="149748" marT="74874" marB="74874"/>
                </a:tc>
                <a:tc>
                  <a:txBody>
                    <a:bodyPr/>
                    <a:lstStyle/>
                    <a:p>
                      <a:pPr fontAlgn="t"/>
                      <a:endParaRPr lang="nb-NO" sz="2900">
                        <a:effectLst/>
                      </a:endParaRPr>
                    </a:p>
                    <a:p>
                      <a:pPr algn="r" rtl="0" fontAlgn="base"/>
                      <a:r>
                        <a:rPr lang="nb-NO" sz="2000" b="0">
                          <a:solidFill>
                            <a:srgbClr val="000000"/>
                          </a:solidFill>
                          <a:effectLst/>
                        </a:rPr>
                        <a:t>18,0 </a:t>
                      </a:r>
                      <a:endParaRPr lang="nb-NO" sz="2900" b="0" i="0">
                        <a:solidFill>
                          <a:srgbClr val="000000"/>
                        </a:solidFill>
                        <a:effectLst/>
                      </a:endParaRPr>
                    </a:p>
                  </a:txBody>
                  <a:tcPr marL="149748" marR="149748" marT="74874" marB="74874"/>
                </a:tc>
                <a:tc>
                  <a:txBody>
                    <a:bodyPr/>
                    <a:lstStyle/>
                    <a:p>
                      <a:pPr fontAlgn="t"/>
                      <a:endParaRPr lang="nb-NO" sz="2900">
                        <a:effectLst/>
                      </a:endParaRPr>
                    </a:p>
                    <a:p>
                      <a:pPr algn="r" rtl="0" fontAlgn="base"/>
                      <a:r>
                        <a:rPr lang="nb-NO" sz="2000" b="0">
                          <a:solidFill>
                            <a:srgbClr val="000000"/>
                          </a:solidFill>
                          <a:effectLst/>
                        </a:rPr>
                        <a:t>18,8 </a:t>
                      </a:r>
                      <a:endParaRPr lang="nb-NO" sz="2900" b="0" i="0">
                        <a:solidFill>
                          <a:srgbClr val="000000"/>
                        </a:solidFill>
                        <a:effectLst/>
                      </a:endParaRPr>
                    </a:p>
                  </a:txBody>
                  <a:tcPr marL="149748" marR="149748" marT="74874" marB="74874"/>
                </a:tc>
                <a:extLst>
                  <a:ext uri="{0D108BD9-81ED-4DB2-BD59-A6C34878D82A}">
                    <a16:rowId xmlns:a16="http://schemas.microsoft.com/office/drawing/2014/main" val="760876203"/>
                  </a:ext>
                </a:extLst>
              </a:tr>
            </a:tbl>
          </a:graphicData>
        </a:graphic>
      </p:graphicFrame>
    </p:spTree>
    <p:extLst>
      <p:ext uri="{BB962C8B-B14F-4D97-AF65-F5344CB8AC3E}">
        <p14:creationId xmlns:p14="http://schemas.microsoft.com/office/powerpoint/2010/main" val="274364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Læringsresultater</a:t>
            </a:r>
          </a:p>
        </p:txBody>
      </p:sp>
      <p:sp>
        <p:nvSpPr>
          <p:cNvPr id="3" name="Plassholder for innhold 2"/>
          <p:cNvSpPr>
            <a:spLocks noGrp="1"/>
          </p:cNvSpPr>
          <p:nvPr>
            <p:ph idx="1"/>
          </p:nvPr>
        </p:nvSpPr>
        <p:spPr/>
        <p:txBody>
          <a:bodyPr vert="horz" lIns="91440" tIns="45720" rIns="91440" bIns="45720" rtlCol="0" anchor="t">
            <a:normAutofit fontScale="92500" lnSpcReduction="20000"/>
          </a:bodyPr>
          <a:lstStyle/>
          <a:p>
            <a:pPr marL="0" indent="0">
              <a:buNone/>
            </a:pPr>
            <a:r>
              <a:rPr lang="nb-NO" dirty="0">
                <a:latin typeface="Arial"/>
                <a:cs typeface="Arial"/>
              </a:rPr>
              <a:t>Nasjonale prøver: </a:t>
            </a:r>
            <a:r>
              <a:rPr lang="nb-NO" sz="2800" dirty="0" err="1">
                <a:latin typeface="Calibri"/>
                <a:cs typeface="Arial"/>
              </a:rPr>
              <a:t>Lesing,Regning,Engelsk</a:t>
            </a:r>
            <a:r>
              <a:rPr lang="nb-NO" sz="2800" dirty="0">
                <a:latin typeface="Calibri"/>
                <a:cs typeface="Arial"/>
              </a:rPr>
              <a:t> for 5.trinn, 8. og 9.trinn</a:t>
            </a:r>
            <a:endParaRPr lang="en-US" sz="2800" dirty="0">
              <a:latin typeface="Calibri"/>
            </a:endParaRPr>
          </a:p>
          <a:p>
            <a:pPr marL="0" indent="0">
              <a:buNone/>
            </a:pPr>
            <a:endParaRPr lang="nb-NO" sz="1200" dirty="0">
              <a:latin typeface="Calibri"/>
              <a:cs typeface="Calibri"/>
            </a:endParaRPr>
          </a:p>
          <a:p>
            <a:pPr marL="0" indent="0">
              <a:buNone/>
            </a:pPr>
            <a:r>
              <a:rPr lang="nb-NO" sz="2800" b="1" dirty="0">
                <a:latin typeface="Calibri"/>
                <a:cs typeface="Calibri"/>
              </a:rPr>
              <a:t>5.trinn  </a:t>
            </a:r>
            <a:r>
              <a:rPr lang="nb-NO" sz="2800" dirty="0">
                <a:latin typeface="Calibri"/>
                <a:cs typeface="Calibri"/>
              </a:rPr>
              <a:t>På landsgjennomsnittet i engelsk og lesing. I regning ligger vi fremdeles under landsgjennomsnittet.</a:t>
            </a:r>
            <a:r>
              <a:rPr lang="nb-NO" sz="1500" dirty="0">
                <a:latin typeface="Calibri"/>
                <a:cs typeface="Calibri"/>
              </a:rPr>
              <a:t> </a:t>
            </a:r>
          </a:p>
          <a:p>
            <a:pPr marL="0" indent="0">
              <a:buNone/>
            </a:pPr>
            <a:endParaRPr lang="nb-NO" sz="2800" b="1" dirty="0">
              <a:latin typeface="Calibri"/>
              <a:cs typeface="Calibri"/>
            </a:endParaRPr>
          </a:p>
          <a:p>
            <a:pPr marL="0" indent="0">
              <a:buNone/>
            </a:pPr>
            <a:r>
              <a:rPr lang="nb-NO" sz="2800" b="1" dirty="0">
                <a:latin typeface="Calibri"/>
                <a:cs typeface="Calibri"/>
              </a:rPr>
              <a:t>8.trinn: </a:t>
            </a:r>
            <a:r>
              <a:rPr lang="nb-NO" sz="2800" dirty="0">
                <a:latin typeface="Calibri"/>
                <a:cs typeface="Calibri"/>
              </a:rPr>
              <a:t>Under landsgjennomsnittet i engelsk og lesing. I regning er resultatet på landsgjennomsnittet.  </a:t>
            </a:r>
            <a:endParaRPr lang="nb-NO" sz="2800" dirty="0"/>
          </a:p>
          <a:p>
            <a:pPr marL="0" indent="0">
              <a:buNone/>
            </a:pPr>
            <a:r>
              <a:rPr lang="nb-NO" sz="2800" dirty="0">
                <a:latin typeface="Calibri"/>
                <a:cs typeface="Calibri"/>
              </a:rPr>
              <a:t>De nasjonale prøvene på 8. trinn viser i år bedre resultater på regning enn i fjor. </a:t>
            </a:r>
            <a:endParaRPr lang="nb-NO" sz="2800" dirty="0"/>
          </a:p>
          <a:p>
            <a:pPr marL="0" indent="0">
              <a:buNone/>
            </a:pPr>
            <a:r>
              <a:rPr lang="nb-NO" sz="2000" dirty="0">
                <a:latin typeface="Calibri"/>
                <a:cs typeface="Calibri"/>
              </a:rPr>
              <a:t>Prøvene i 8.trinn er gjennomført i september og viser i stor grad den kompetansen elevene har ved oppstart</a:t>
            </a:r>
            <a:endParaRPr lang="nb-NO" sz="2000" dirty="0"/>
          </a:p>
          <a:p>
            <a:pPr marL="0" indent="0">
              <a:buNone/>
            </a:pPr>
            <a:r>
              <a:rPr lang="nb-NO" sz="2000" dirty="0">
                <a:latin typeface="Calibri"/>
                <a:cs typeface="Calibri"/>
              </a:rPr>
              <a:t>på ungdomstrinnet. </a:t>
            </a:r>
            <a:endParaRPr lang="nb-NO" sz="2000" dirty="0"/>
          </a:p>
          <a:p>
            <a:pPr marL="0" indent="0">
              <a:buNone/>
            </a:pPr>
            <a:endParaRPr lang="nb-NO" sz="2000" dirty="0">
              <a:latin typeface="Arial"/>
              <a:cs typeface="Arial"/>
            </a:endParaRPr>
          </a:p>
          <a:p>
            <a:pPr marL="0" indent="0">
              <a:buNone/>
            </a:pPr>
            <a:r>
              <a:rPr lang="nb-NO" sz="2800" b="1" dirty="0">
                <a:latin typeface="+mn-lt"/>
                <a:cs typeface="Arial"/>
              </a:rPr>
              <a:t>9.trinn </a:t>
            </a:r>
            <a:r>
              <a:rPr lang="nb-NO" sz="2800" dirty="0">
                <a:latin typeface="+mn-lt"/>
                <a:cs typeface="Arial"/>
              </a:rPr>
              <a:t>Resultatene i lesing og regning som  på fylkesnivå/landssnittet forøvrig.</a:t>
            </a:r>
            <a:endParaRPr lang="nb-NO" sz="2800" dirty="0">
              <a:latin typeface="+mn-lt"/>
            </a:endParaRPr>
          </a:p>
          <a:p>
            <a:pPr marL="0" indent="0">
              <a:buNone/>
            </a:pPr>
            <a:r>
              <a:rPr lang="nb-NO" sz="2800" dirty="0">
                <a:latin typeface="+mn-lt"/>
                <a:cs typeface="Arial"/>
              </a:rPr>
              <a:t>Oppfølging  ved hver skole der de ser hvilke tiltak som må settes inn hvor og når.</a:t>
            </a:r>
          </a:p>
          <a:p>
            <a:pPr marL="0" indent="0">
              <a:buNone/>
            </a:pPr>
            <a:endParaRPr lang="nb-NO" dirty="0">
              <a:latin typeface="Arial"/>
              <a:cs typeface="Arial"/>
            </a:endParaRPr>
          </a:p>
        </p:txBody>
      </p:sp>
    </p:spTree>
    <p:extLst>
      <p:ext uri="{BB962C8B-B14F-4D97-AF65-F5344CB8AC3E}">
        <p14:creationId xmlns:p14="http://schemas.microsoft.com/office/powerpoint/2010/main" val="154643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324447-5C03-E69B-C1C3-5F6CCADCD47F}"/>
              </a:ext>
            </a:extLst>
          </p:cNvPr>
          <p:cNvSpPr>
            <a:spLocks noGrp="1"/>
          </p:cNvSpPr>
          <p:nvPr>
            <p:ph type="title"/>
          </p:nvPr>
        </p:nvSpPr>
        <p:spPr/>
        <p:txBody>
          <a:bodyPr/>
          <a:lstStyle/>
          <a:p>
            <a:r>
              <a:rPr lang="nb-NO" dirty="0"/>
              <a:t>Grunnskolepoeng</a:t>
            </a:r>
          </a:p>
        </p:txBody>
      </p:sp>
      <p:sp>
        <p:nvSpPr>
          <p:cNvPr id="3" name="Plassholder for innhold 2">
            <a:extLst>
              <a:ext uri="{FF2B5EF4-FFF2-40B4-BE49-F238E27FC236}">
                <a16:creationId xmlns:a16="http://schemas.microsoft.com/office/drawing/2014/main" id="{0474CCB5-15A2-198D-EA2F-7AA295C04EF5}"/>
              </a:ext>
            </a:extLst>
          </p:cNvPr>
          <p:cNvSpPr>
            <a:spLocks noGrp="1"/>
          </p:cNvSpPr>
          <p:nvPr>
            <p:ph idx="1"/>
          </p:nvPr>
        </p:nvSpPr>
        <p:spPr>
          <a:xfrm>
            <a:off x="-116913" y="716906"/>
            <a:ext cx="11751113" cy="4366480"/>
          </a:xfrm>
        </p:spPr>
        <p:txBody>
          <a:bodyPr>
            <a:normAutofit/>
          </a:bodyPr>
          <a:lstStyle/>
          <a:p>
            <a:r>
              <a:rPr lang="nb-NO" sz="2800" dirty="0"/>
              <a:t>Et mål for det samlede læringsutbytte for avgangselever som </a:t>
            </a:r>
            <a:r>
              <a:rPr lang="nb-NO" sz="2800" dirty="0" err="1"/>
              <a:t>sluttvurderes</a:t>
            </a:r>
            <a:r>
              <a:rPr lang="nb-NO" sz="2800" dirty="0"/>
              <a:t> med karakter.</a:t>
            </a:r>
          </a:p>
        </p:txBody>
      </p:sp>
      <p:pic>
        <p:nvPicPr>
          <p:cNvPr id="1026" name="Picture 2" descr="&lt;4bfe0749-f583-4fa8-8d0f-ee4211d83e7a&gt;">
            <a:extLst>
              <a:ext uri="{FF2B5EF4-FFF2-40B4-BE49-F238E27FC236}">
                <a16:creationId xmlns:a16="http://schemas.microsoft.com/office/drawing/2014/main" id="{0CB7F6D8-7B98-6BFE-2AAC-FB9498983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352" y="1705951"/>
            <a:ext cx="7321938" cy="392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36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3007" y="202944"/>
            <a:ext cx="10274788" cy="513962"/>
          </a:xfrm>
        </p:spPr>
        <p:txBody>
          <a:bodyPr anchor="ctr">
            <a:normAutofit/>
          </a:bodyPr>
          <a:lstStyle/>
          <a:p>
            <a:pPr>
              <a:lnSpc>
                <a:spcPct val="90000"/>
              </a:lnSpc>
            </a:pPr>
            <a:r>
              <a:rPr lang="nb-NO" dirty="0"/>
              <a:t>Læringsmiljø</a:t>
            </a:r>
            <a:endParaRPr lang="nb-NO"/>
          </a:p>
        </p:txBody>
      </p:sp>
      <p:sp>
        <p:nvSpPr>
          <p:cNvPr id="10" name="Text Placeholder 2">
            <a:extLst>
              <a:ext uri="{FF2B5EF4-FFF2-40B4-BE49-F238E27FC236}">
                <a16:creationId xmlns:a16="http://schemas.microsoft.com/office/drawing/2014/main" id="{B3193AD0-545A-1A62-1029-ACC9476D20A0}"/>
              </a:ext>
            </a:extLst>
          </p:cNvPr>
          <p:cNvSpPr>
            <a:spLocks noGrp="1"/>
          </p:cNvSpPr>
          <p:nvPr>
            <p:ph type="body" idx="1"/>
          </p:nvPr>
        </p:nvSpPr>
        <p:spPr>
          <a:xfrm>
            <a:off x="609600" y="1230923"/>
            <a:ext cx="5386917" cy="731520"/>
          </a:xfrm>
        </p:spPr>
        <p:txBody>
          <a:bodyPr>
            <a:normAutofit/>
          </a:bodyPr>
          <a:lstStyle/>
          <a:p>
            <a:r>
              <a:rPr lang="en-US" dirty="0" err="1"/>
              <a:t>Trives</a:t>
            </a:r>
            <a:r>
              <a:rPr lang="en-US" dirty="0"/>
              <a:t> </a:t>
            </a:r>
            <a:r>
              <a:rPr lang="en-US" dirty="0" err="1"/>
              <a:t>og</a:t>
            </a:r>
            <a:r>
              <a:rPr lang="en-US" dirty="0"/>
              <a:t> </a:t>
            </a:r>
            <a:r>
              <a:rPr lang="en-US" dirty="0" err="1"/>
              <a:t>får</a:t>
            </a:r>
            <a:r>
              <a:rPr lang="en-US" dirty="0"/>
              <a:t> </a:t>
            </a:r>
            <a:r>
              <a:rPr lang="en-US" dirty="0" err="1"/>
              <a:t>støtte</a:t>
            </a:r>
            <a:endParaRPr lang="en-US" dirty="0"/>
          </a:p>
        </p:txBody>
      </p:sp>
      <p:sp>
        <p:nvSpPr>
          <p:cNvPr id="5" name="Plassholder for innhold 4">
            <a:extLst>
              <a:ext uri="{FF2B5EF4-FFF2-40B4-BE49-F238E27FC236}">
                <a16:creationId xmlns:a16="http://schemas.microsoft.com/office/drawing/2014/main" id="{7C79DD55-DF7C-4894-3424-16A1DF819BAB}"/>
              </a:ext>
            </a:extLst>
          </p:cNvPr>
          <p:cNvSpPr>
            <a:spLocks noGrp="1"/>
          </p:cNvSpPr>
          <p:nvPr>
            <p:ph sz="half" idx="2"/>
          </p:nvPr>
        </p:nvSpPr>
        <p:spPr>
          <a:xfrm>
            <a:off x="583324" y="2057400"/>
            <a:ext cx="5413193" cy="2088932"/>
          </a:xfrm>
        </p:spPr>
        <p:txBody>
          <a:bodyPr>
            <a:normAutofit/>
          </a:bodyPr>
          <a:lstStyle/>
          <a:p>
            <a:r>
              <a:rPr lang="nb-NO" dirty="0"/>
              <a:t>Elever i Ringeriksskolen trives, opplever god støtte fra lærer og foresatte, samt får faglig utfordringer.</a:t>
            </a:r>
          </a:p>
        </p:txBody>
      </p:sp>
      <p:sp>
        <p:nvSpPr>
          <p:cNvPr id="12" name="Text Placeholder 4">
            <a:extLst>
              <a:ext uri="{FF2B5EF4-FFF2-40B4-BE49-F238E27FC236}">
                <a16:creationId xmlns:a16="http://schemas.microsoft.com/office/drawing/2014/main" id="{C8E1B9DA-732C-824D-61C5-732EBE5891D6}"/>
              </a:ext>
            </a:extLst>
          </p:cNvPr>
          <p:cNvSpPr>
            <a:spLocks noGrp="1"/>
          </p:cNvSpPr>
          <p:nvPr>
            <p:ph type="body" sz="quarter" idx="3"/>
          </p:nvPr>
        </p:nvSpPr>
        <p:spPr>
          <a:xfrm>
            <a:off x="6191252" y="1223889"/>
            <a:ext cx="5389033" cy="731520"/>
          </a:xfrm>
        </p:spPr>
        <p:txBody>
          <a:bodyPr>
            <a:normAutofit/>
          </a:bodyPr>
          <a:lstStyle/>
          <a:p>
            <a:r>
              <a:rPr lang="en-US" dirty="0">
                <a:latin typeface="Arial"/>
                <a:cs typeface="Arial"/>
              </a:rPr>
              <a:t>Mobbing</a:t>
            </a:r>
          </a:p>
        </p:txBody>
      </p:sp>
      <p:graphicFrame>
        <p:nvGraphicFramePr>
          <p:cNvPr id="6" name="Content Placeholder 5">
            <a:extLst>
              <a:ext uri="{FF2B5EF4-FFF2-40B4-BE49-F238E27FC236}">
                <a16:creationId xmlns:a16="http://schemas.microsoft.com/office/drawing/2014/main" id="{584DE3AC-43D2-6383-42F7-CC6493941BAA}"/>
              </a:ext>
            </a:extLst>
          </p:cNvPr>
          <p:cNvGraphicFramePr>
            <a:graphicFrameLocks noGrp="1"/>
          </p:cNvGraphicFramePr>
          <p:nvPr>
            <p:ph sz="quarter" idx="4"/>
            <p:extLst>
              <p:ext uri="{D42A27DB-BD31-4B8C-83A1-F6EECF244321}">
                <p14:modId xmlns:p14="http://schemas.microsoft.com/office/powerpoint/2010/main" val="3833196819"/>
              </p:ext>
            </p:extLst>
          </p:nvPr>
        </p:nvGraphicFramePr>
        <p:xfrm>
          <a:off x="6192838" y="2019300"/>
          <a:ext cx="4197643" cy="4191000"/>
        </p:xfrm>
        <a:graphic>
          <a:graphicData uri="http://schemas.openxmlformats.org/drawingml/2006/table">
            <a:tbl>
              <a:tblPr firstRow="1" bandRow="1">
                <a:tableStyleId>{5C22544A-7EE6-4342-B048-85BDC9FD1C3A}</a:tableStyleId>
              </a:tblPr>
              <a:tblGrid>
                <a:gridCol w="1692479">
                  <a:extLst>
                    <a:ext uri="{9D8B030D-6E8A-4147-A177-3AD203B41FA5}">
                      <a16:colId xmlns:a16="http://schemas.microsoft.com/office/drawing/2014/main" val="1792543424"/>
                    </a:ext>
                  </a:extLst>
                </a:gridCol>
                <a:gridCol w="618835">
                  <a:extLst>
                    <a:ext uri="{9D8B030D-6E8A-4147-A177-3AD203B41FA5}">
                      <a16:colId xmlns:a16="http://schemas.microsoft.com/office/drawing/2014/main" val="825732838"/>
                    </a:ext>
                  </a:extLst>
                </a:gridCol>
                <a:gridCol w="633747">
                  <a:extLst>
                    <a:ext uri="{9D8B030D-6E8A-4147-A177-3AD203B41FA5}">
                      <a16:colId xmlns:a16="http://schemas.microsoft.com/office/drawing/2014/main" val="3018479825"/>
                    </a:ext>
                  </a:extLst>
                </a:gridCol>
                <a:gridCol w="618835">
                  <a:extLst>
                    <a:ext uri="{9D8B030D-6E8A-4147-A177-3AD203B41FA5}">
                      <a16:colId xmlns:a16="http://schemas.microsoft.com/office/drawing/2014/main" val="2134249372"/>
                    </a:ext>
                  </a:extLst>
                </a:gridCol>
                <a:gridCol w="633747">
                  <a:extLst>
                    <a:ext uri="{9D8B030D-6E8A-4147-A177-3AD203B41FA5}">
                      <a16:colId xmlns:a16="http://schemas.microsoft.com/office/drawing/2014/main" val="888921483"/>
                    </a:ext>
                  </a:extLst>
                </a:gridCol>
              </a:tblGrid>
              <a:tr h="242183">
                <a:tc>
                  <a:txBody>
                    <a:bodyPr/>
                    <a:lstStyle/>
                    <a:p>
                      <a:pPr algn="l" fontAlgn="auto"/>
                      <a:r>
                        <a:rPr lang="nb-NO" sz="1600">
                          <a:effectLst/>
                        </a:rPr>
                        <a:t>​</a:t>
                      </a:r>
                    </a:p>
                    <a:p>
                      <a:pPr algn="l" fontAlgn="base"/>
                      <a:r>
                        <a:rPr lang="nb-NO" sz="1100">
                          <a:effectLst/>
                        </a:rPr>
                        <a:t> ​</a:t>
                      </a:r>
                      <a:endParaRPr lang="nb-NO" b="0" i="0">
                        <a:solidFill>
                          <a:srgbClr val="000000"/>
                        </a:solidFill>
                        <a:effectLst/>
                      </a:endParaRPr>
                    </a:p>
                  </a:txBody>
                  <a:tcPr anchor="b"/>
                </a:tc>
                <a:tc gridSpan="2">
                  <a:txBody>
                    <a:bodyPr/>
                    <a:lstStyle/>
                    <a:p>
                      <a:pPr algn="ctr" fontAlgn="auto"/>
                      <a:r>
                        <a:rPr lang="nb-NO" sz="1600">
                          <a:effectLst/>
                        </a:rPr>
                        <a:t>​</a:t>
                      </a:r>
                    </a:p>
                    <a:p>
                      <a:pPr algn="ctr" fontAlgn="base"/>
                      <a:r>
                        <a:rPr lang="nb-NO" sz="1100" dirty="0">
                          <a:effectLst/>
                        </a:rPr>
                        <a:t>7. trinn ​</a:t>
                      </a:r>
                      <a:endParaRPr lang="nb-NO" b="0" i="0" dirty="0">
                        <a:solidFill>
                          <a:srgbClr val="000000"/>
                        </a:solidFill>
                        <a:effectLst/>
                      </a:endParaRPr>
                    </a:p>
                  </a:txBody>
                  <a:tcPr anchor="b"/>
                </a:tc>
                <a:tc hMerge="1">
                  <a:txBody>
                    <a:bodyPr/>
                    <a:lstStyle/>
                    <a:p>
                      <a:endParaRPr lang="en-US"/>
                    </a:p>
                  </a:txBody>
                  <a:tcPr/>
                </a:tc>
                <a:tc gridSpan="2">
                  <a:txBody>
                    <a:bodyPr/>
                    <a:lstStyle/>
                    <a:p>
                      <a:pPr algn="ctr" fontAlgn="auto"/>
                      <a:r>
                        <a:rPr lang="nb-NO" sz="1600">
                          <a:effectLst/>
                        </a:rPr>
                        <a:t>​</a:t>
                      </a:r>
                    </a:p>
                    <a:p>
                      <a:pPr algn="ctr" fontAlgn="base"/>
                      <a:r>
                        <a:rPr lang="nb-NO" sz="1100" dirty="0">
                          <a:effectLst/>
                        </a:rPr>
                        <a:t>10. trinn ​</a:t>
                      </a:r>
                      <a:endParaRPr lang="nb-NO" b="0" i="0" dirty="0">
                        <a:solidFill>
                          <a:srgbClr val="000000"/>
                        </a:solidFill>
                        <a:effectLst/>
                      </a:endParaRPr>
                    </a:p>
                  </a:txBody>
                  <a:tcPr/>
                </a:tc>
                <a:tc hMerge="1">
                  <a:txBody>
                    <a:bodyPr/>
                    <a:lstStyle/>
                    <a:p>
                      <a:endParaRPr lang="en-US"/>
                    </a:p>
                  </a:txBody>
                  <a:tcPr/>
                </a:tc>
                <a:extLst>
                  <a:ext uri="{0D108BD9-81ED-4DB2-BD59-A6C34878D82A}">
                    <a16:rowId xmlns:a16="http://schemas.microsoft.com/office/drawing/2014/main" val="415000130"/>
                  </a:ext>
                </a:extLst>
              </a:tr>
              <a:tr h="242183">
                <a:tc>
                  <a:txBody>
                    <a:bodyPr/>
                    <a:lstStyle/>
                    <a:p>
                      <a:pPr algn="l" fontAlgn="auto"/>
                      <a:r>
                        <a:rPr lang="nb-NO" sz="1600">
                          <a:effectLst/>
                        </a:rPr>
                        <a:t>​</a:t>
                      </a:r>
                    </a:p>
                    <a:p>
                      <a:pPr algn="ctr" fontAlgn="base"/>
                      <a:r>
                        <a:rPr lang="nb-NO" sz="1100">
                          <a:effectLst/>
                        </a:rPr>
                        <a:t>  ​</a:t>
                      </a:r>
                      <a:endParaRPr lang="nb-NO" b="0" i="0">
                        <a:solidFill>
                          <a:srgbClr val="000000"/>
                        </a:solidFill>
                        <a:effectLst/>
                      </a:endParaRPr>
                    </a:p>
                  </a:txBody>
                  <a:tcPr anchor="b"/>
                </a:tc>
                <a:tc>
                  <a:txBody>
                    <a:bodyPr/>
                    <a:lstStyle/>
                    <a:p>
                      <a:pPr algn="l" fontAlgn="auto"/>
                      <a:r>
                        <a:rPr lang="nb-NO" sz="1600">
                          <a:effectLst/>
                        </a:rPr>
                        <a:t>​</a:t>
                      </a:r>
                    </a:p>
                    <a:p>
                      <a:pPr algn="ctr" fontAlgn="base"/>
                      <a:r>
                        <a:rPr lang="nb-NO" sz="1100" dirty="0">
                          <a:effectLst/>
                        </a:rPr>
                        <a:t>Ringerike ​</a:t>
                      </a:r>
                      <a:endParaRPr lang="nb-NO" b="0" i="0" dirty="0">
                        <a:solidFill>
                          <a:srgbClr val="000000"/>
                        </a:solidFill>
                        <a:effectLst/>
                      </a:endParaRPr>
                    </a:p>
                  </a:txBody>
                  <a:tcPr anchor="b"/>
                </a:tc>
                <a:tc>
                  <a:txBody>
                    <a:bodyPr/>
                    <a:lstStyle/>
                    <a:p>
                      <a:pPr algn="l" fontAlgn="auto"/>
                      <a:r>
                        <a:rPr lang="nb-NO" sz="1600">
                          <a:effectLst/>
                        </a:rPr>
                        <a:t>​</a:t>
                      </a:r>
                    </a:p>
                    <a:p>
                      <a:pPr algn="ctr" fontAlgn="base"/>
                      <a:r>
                        <a:rPr lang="nb-NO" sz="1100" dirty="0">
                          <a:effectLst/>
                        </a:rPr>
                        <a:t>Nasjonalt ​</a:t>
                      </a:r>
                      <a:endParaRPr lang="nb-NO" b="0" i="0" dirty="0">
                        <a:solidFill>
                          <a:srgbClr val="000000"/>
                        </a:solidFill>
                        <a:effectLst/>
                      </a:endParaRPr>
                    </a:p>
                  </a:txBody>
                  <a:tcPr anchor="b"/>
                </a:tc>
                <a:tc>
                  <a:txBody>
                    <a:bodyPr/>
                    <a:lstStyle/>
                    <a:p>
                      <a:pPr algn="l" fontAlgn="auto"/>
                      <a:r>
                        <a:rPr lang="nb-NO" sz="1600">
                          <a:effectLst/>
                        </a:rPr>
                        <a:t>​</a:t>
                      </a:r>
                    </a:p>
                    <a:p>
                      <a:pPr algn="ctr" fontAlgn="base"/>
                      <a:r>
                        <a:rPr lang="nb-NO" sz="1100" dirty="0">
                          <a:effectLst/>
                        </a:rPr>
                        <a:t>Ringerike ​</a:t>
                      </a:r>
                      <a:endParaRPr lang="nb-NO" b="0" i="0" dirty="0">
                        <a:solidFill>
                          <a:srgbClr val="000000"/>
                        </a:solidFill>
                        <a:effectLst/>
                      </a:endParaRPr>
                    </a:p>
                  </a:txBody>
                  <a:tcPr anchor="b"/>
                </a:tc>
                <a:tc>
                  <a:txBody>
                    <a:bodyPr/>
                    <a:lstStyle/>
                    <a:p>
                      <a:pPr algn="l" fontAlgn="auto"/>
                      <a:r>
                        <a:rPr lang="nb-NO" sz="1600">
                          <a:effectLst/>
                        </a:rPr>
                        <a:t>​</a:t>
                      </a:r>
                    </a:p>
                    <a:p>
                      <a:pPr algn="ctr" fontAlgn="base"/>
                      <a:r>
                        <a:rPr lang="nb-NO" sz="1100" dirty="0">
                          <a:effectLst/>
                        </a:rPr>
                        <a:t>Nasjonalt ​</a:t>
                      </a:r>
                      <a:endParaRPr lang="nb-NO" b="0" i="0" dirty="0">
                        <a:solidFill>
                          <a:srgbClr val="000000"/>
                        </a:solidFill>
                        <a:effectLst/>
                      </a:endParaRPr>
                    </a:p>
                  </a:txBody>
                  <a:tcPr anchor="b"/>
                </a:tc>
                <a:extLst>
                  <a:ext uri="{0D108BD9-81ED-4DB2-BD59-A6C34878D82A}">
                    <a16:rowId xmlns:a16="http://schemas.microsoft.com/office/drawing/2014/main" val="1707611"/>
                  </a:ext>
                </a:extLst>
              </a:tr>
              <a:tr h="242183">
                <a:tc>
                  <a:txBody>
                    <a:bodyPr/>
                    <a:lstStyle/>
                    <a:p>
                      <a:pPr algn="l" fontAlgn="auto"/>
                      <a:r>
                        <a:rPr lang="nb-NO" sz="1600">
                          <a:effectLst/>
                        </a:rPr>
                        <a:t>​</a:t>
                      </a:r>
                    </a:p>
                    <a:p>
                      <a:pPr algn="l" fontAlgn="base"/>
                      <a:r>
                        <a:rPr lang="nb-NO" sz="1100">
                          <a:effectLst/>
                        </a:rPr>
                        <a:t>Mobbing ​</a:t>
                      </a:r>
                      <a:endParaRPr lang="nb-NO" b="0" i="0">
                        <a:solidFill>
                          <a:srgbClr val="000000"/>
                        </a:solidFill>
                        <a:effectLst/>
                      </a:endParaRPr>
                    </a:p>
                  </a:txBody>
                  <a:tcPr anchor="b"/>
                </a:tc>
                <a:tc>
                  <a:txBody>
                    <a:bodyPr/>
                    <a:lstStyle/>
                    <a:p>
                      <a:pPr algn="l" fontAlgn="auto"/>
                      <a:r>
                        <a:rPr lang="nb-NO" sz="1600">
                          <a:effectLst/>
                        </a:rPr>
                        <a:t>​</a:t>
                      </a:r>
                    </a:p>
                    <a:p>
                      <a:pPr algn="ctr" fontAlgn="base"/>
                      <a:r>
                        <a:rPr lang="nb-NO" sz="1100" dirty="0">
                          <a:effectLst/>
                        </a:rPr>
                        <a:t>9,0 ​</a:t>
                      </a:r>
                      <a:endParaRPr lang="nb-NO" b="0" i="0" dirty="0">
                        <a:solidFill>
                          <a:srgbClr val="000000"/>
                        </a:solidFill>
                        <a:effectLst/>
                      </a:endParaRPr>
                    </a:p>
                  </a:txBody>
                  <a:tcPr anchor="b"/>
                </a:tc>
                <a:tc>
                  <a:txBody>
                    <a:bodyPr/>
                    <a:lstStyle/>
                    <a:p>
                      <a:pPr algn="l" fontAlgn="auto"/>
                      <a:r>
                        <a:rPr lang="nb-NO" sz="1600">
                          <a:effectLst/>
                        </a:rPr>
                        <a:t>​</a:t>
                      </a:r>
                    </a:p>
                    <a:p>
                      <a:pPr algn="ctr" fontAlgn="base"/>
                      <a:r>
                        <a:rPr lang="nb-NO" sz="1100">
                          <a:effectLst/>
                        </a:rPr>
                        <a:t>9,9 ​</a:t>
                      </a:r>
                      <a:endParaRPr lang="nb-NO" b="0" i="0">
                        <a:solidFill>
                          <a:srgbClr val="000000"/>
                        </a:solidFill>
                        <a:effectLst/>
                      </a:endParaRPr>
                    </a:p>
                  </a:txBody>
                  <a:tcPr anchor="b"/>
                </a:tc>
                <a:tc>
                  <a:txBody>
                    <a:bodyPr/>
                    <a:lstStyle/>
                    <a:p>
                      <a:pPr algn="l" fontAlgn="auto"/>
                      <a:r>
                        <a:rPr lang="nb-NO" sz="1600">
                          <a:effectLst/>
                        </a:rPr>
                        <a:t>​</a:t>
                      </a:r>
                    </a:p>
                    <a:p>
                      <a:pPr algn="ctr" fontAlgn="base"/>
                      <a:r>
                        <a:rPr lang="nb-NO" sz="1100">
                          <a:effectLst/>
                        </a:rPr>
                        <a:t>7,7 ​</a:t>
                      </a:r>
                      <a:endParaRPr lang="nb-NO" b="0" i="0">
                        <a:solidFill>
                          <a:srgbClr val="000000"/>
                        </a:solidFill>
                        <a:effectLst/>
                      </a:endParaRPr>
                    </a:p>
                  </a:txBody>
                  <a:tcPr anchor="b"/>
                </a:tc>
                <a:tc>
                  <a:txBody>
                    <a:bodyPr/>
                    <a:lstStyle/>
                    <a:p>
                      <a:pPr algn="l" fontAlgn="auto"/>
                      <a:r>
                        <a:rPr lang="nb-NO" sz="1600">
                          <a:effectLst/>
                        </a:rPr>
                        <a:t>​</a:t>
                      </a:r>
                    </a:p>
                    <a:p>
                      <a:pPr algn="ctr" fontAlgn="base"/>
                      <a:r>
                        <a:rPr lang="nb-NO" sz="1100">
                          <a:effectLst/>
                        </a:rPr>
                        <a:t>7,4 ​</a:t>
                      </a:r>
                      <a:endParaRPr lang="nb-NO" b="0" i="0">
                        <a:solidFill>
                          <a:srgbClr val="000000"/>
                        </a:solidFill>
                        <a:effectLst/>
                      </a:endParaRPr>
                    </a:p>
                  </a:txBody>
                  <a:tcPr anchor="b"/>
                </a:tc>
                <a:extLst>
                  <a:ext uri="{0D108BD9-81ED-4DB2-BD59-A6C34878D82A}">
                    <a16:rowId xmlns:a16="http://schemas.microsoft.com/office/drawing/2014/main" val="325822990"/>
                  </a:ext>
                </a:extLst>
              </a:tr>
              <a:tr h="403639">
                <a:tc>
                  <a:txBody>
                    <a:bodyPr/>
                    <a:lstStyle/>
                    <a:p>
                      <a:pPr algn="l" fontAlgn="auto"/>
                      <a:r>
                        <a:rPr lang="nb-NO" sz="1600">
                          <a:effectLst/>
                        </a:rPr>
                        <a:t>​</a:t>
                      </a:r>
                    </a:p>
                    <a:p>
                      <a:pPr algn="l" fontAlgn="base"/>
                      <a:r>
                        <a:rPr lang="nb-NO" sz="1100">
                          <a:effectLst/>
                        </a:rPr>
                        <a:t>Er du blitt mobbet av andre elever på skolen de siste månedene?  ​</a:t>
                      </a:r>
                      <a:endParaRPr lang="nb-NO" b="0" i="0">
                        <a:solidFill>
                          <a:srgbClr val="000000"/>
                        </a:solidFill>
                        <a:effectLst/>
                      </a:endParaRPr>
                    </a:p>
                  </a:txBody>
                  <a:tcPr anchor="b"/>
                </a:tc>
                <a:tc>
                  <a:txBody>
                    <a:bodyPr/>
                    <a:lstStyle/>
                    <a:p>
                      <a:pPr algn="l" fontAlgn="auto"/>
                      <a:r>
                        <a:rPr lang="nb-NO" sz="1600">
                          <a:effectLst/>
                        </a:rPr>
                        <a:t>​</a:t>
                      </a:r>
                    </a:p>
                    <a:p>
                      <a:pPr algn="ctr" fontAlgn="base"/>
                      <a:r>
                        <a:rPr lang="nb-NO" sz="1100">
                          <a:effectLst/>
                        </a:rPr>
                        <a:t>7,2 ​</a:t>
                      </a:r>
                      <a:endParaRPr lang="nb-NO" b="0" i="0">
                        <a:solidFill>
                          <a:srgbClr val="000000"/>
                        </a:solidFill>
                        <a:effectLst/>
                      </a:endParaRPr>
                    </a:p>
                  </a:txBody>
                  <a:tcPr anchor="b"/>
                </a:tc>
                <a:tc>
                  <a:txBody>
                    <a:bodyPr/>
                    <a:lstStyle/>
                    <a:p>
                      <a:pPr algn="l" fontAlgn="auto"/>
                      <a:r>
                        <a:rPr lang="nb-NO" sz="1600">
                          <a:effectLst/>
                        </a:rPr>
                        <a:t>​</a:t>
                      </a:r>
                    </a:p>
                    <a:p>
                      <a:pPr algn="ctr" fontAlgn="base"/>
                      <a:r>
                        <a:rPr lang="nb-NO" sz="1100">
                          <a:effectLst/>
                        </a:rPr>
                        <a:t>8,3 ​</a:t>
                      </a:r>
                      <a:endParaRPr lang="nb-NO" b="0" i="0">
                        <a:solidFill>
                          <a:srgbClr val="000000"/>
                        </a:solidFill>
                        <a:effectLst/>
                      </a:endParaRPr>
                    </a:p>
                  </a:txBody>
                  <a:tcPr anchor="b"/>
                </a:tc>
                <a:tc>
                  <a:txBody>
                    <a:bodyPr/>
                    <a:lstStyle/>
                    <a:p>
                      <a:pPr algn="l" fontAlgn="auto"/>
                      <a:r>
                        <a:rPr lang="nb-NO" sz="1600">
                          <a:effectLst/>
                        </a:rPr>
                        <a:t>​</a:t>
                      </a:r>
                    </a:p>
                    <a:p>
                      <a:pPr algn="ctr" fontAlgn="base"/>
                      <a:r>
                        <a:rPr lang="nb-NO" sz="1100">
                          <a:effectLst/>
                        </a:rPr>
                        <a:t>6,3 ​</a:t>
                      </a:r>
                      <a:endParaRPr lang="nb-NO" b="0" i="0">
                        <a:solidFill>
                          <a:srgbClr val="000000"/>
                        </a:solidFill>
                        <a:effectLst/>
                      </a:endParaRPr>
                    </a:p>
                  </a:txBody>
                  <a:tcPr anchor="b"/>
                </a:tc>
                <a:tc>
                  <a:txBody>
                    <a:bodyPr/>
                    <a:lstStyle/>
                    <a:p>
                      <a:pPr algn="l" fontAlgn="auto"/>
                      <a:r>
                        <a:rPr lang="nb-NO" sz="1600">
                          <a:effectLst/>
                        </a:rPr>
                        <a:t>​</a:t>
                      </a:r>
                    </a:p>
                    <a:p>
                      <a:pPr algn="ctr" fontAlgn="base"/>
                      <a:r>
                        <a:rPr lang="nb-NO" sz="1100">
                          <a:effectLst/>
                        </a:rPr>
                        <a:t>5,5 ​</a:t>
                      </a:r>
                      <a:endParaRPr lang="nb-NO" b="0" i="0">
                        <a:solidFill>
                          <a:srgbClr val="000000"/>
                        </a:solidFill>
                        <a:effectLst/>
                      </a:endParaRPr>
                    </a:p>
                  </a:txBody>
                  <a:tcPr anchor="b"/>
                </a:tc>
                <a:extLst>
                  <a:ext uri="{0D108BD9-81ED-4DB2-BD59-A6C34878D82A}">
                    <a16:rowId xmlns:a16="http://schemas.microsoft.com/office/drawing/2014/main" val="1906671023"/>
                  </a:ext>
                </a:extLst>
              </a:tr>
              <a:tr h="322911">
                <a:tc>
                  <a:txBody>
                    <a:bodyPr/>
                    <a:lstStyle/>
                    <a:p>
                      <a:pPr algn="l" fontAlgn="auto"/>
                      <a:r>
                        <a:rPr lang="nb-NO" sz="1600">
                          <a:effectLst/>
                        </a:rPr>
                        <a:t>​</a:t>
                      </a:r>
                    </a:p>
                    <a:p>
                      <a:pPr algn="l" fontAlgn="base"/>
                      <a:r>
                        <a:rPr lang="nb-NO" sz="1100" dirty="0">
                          <a:effectLst/>
                        </a:rPr>
                        <a:t>Er du blitt mobbet av voksne på skolen de siste månedene?  ​</a:t>
                      </a:r>
                      <a:endParaRPr lang="nb-NO" b="0" i="0" dirty="0">
                        <a:solidFill>
                          <a:srgbClr val="000000"/>
                        </a:solidFill>
                        <a:effectLst/>
                      </a:endParaRPr>
                    </a:p>
                  </a:txBody>
                  <a:tcPr anchor="b"/>
                </a:tc>
                <a:tc>
                  <a:txBody>
                    <a:bodyPr/>
                    <a:lstStyle/>
                    <a:p>
                      <a:pPr algn="l" fontAlgn="auto"/>
                      <a:r>
                        <a:rPr lang="nb-NO" sz="1600">
                          <a:effectLst/>
                        </a:rPr>
                        <a:t>​</a:t>
                      </a:r>
                    </a:p>
                    <a:p>
                      <a:pPr algn="ctr" fontAlgn="base"/>
                      <a:r>
                        <a:rPr lang="nb-NO" sz="1100" dirty="0">
                          <a:effectLst/>
                        </a:rPr>
                        <a:t>2,5 ​</a:t>
                      </a:r>
                      <a:endParaRPr lang="nb-NO" b="0" i="0" dirty="0">
                        <a:solidFill>
                          <a:srgbClr val="000000"/>
                        </a:solidFill>
                        <a:effectLst/>
                      </a:endParaRPr>
                    </a:p>
                  </a:txBody>
                  <a:tcPr anchor="b"/>
                </a:tc>
                <a:tc>
                  <a:txBody>
                    <a:bodyPr/>
                    <a:lstStyle/>
                    <a:p>
                      <a:pPr algn="l" fontAlgn="auto"/>
                      <a:r>
                        <a:rPr lang="nb-NO" sz="1600">
                          <a:effectLst/>
                        </a:rPr>
                        <a:t>​</a:t>
                      </a:r>
                    </a:p>
                    <a:p>
                      <a:pPr algn="ctr" fontAlgn="base"/>
                      <a:r>
                        <a:rPr lang="nb-NO" sz="1100" dirty="0">
                          <a:effectLst/>
                        </a:rPr>
                        <a:t>1,5 ​</a:t>
                      </a:r>
                      <a:endParaRPr lang="nb-NO" b="0" i="0" dirty="0">
                        <a:solidFill>
                          <a:srgbClr val="000000"/>
                        </a:solidFill>
                        <a:effectLst/>
                      </a:endParaRPr>
                    </a:p>
                  </a:txBody>
                  <a:tcPr anchor="b"/>
                </a:tc>
                <a:tc>
                  <a:txBody>
                    <a:bodyPr/>
                    <a:lstStyle/>
                    <a:p>
                      <a:pPr algn="l" fontAlgn="auto"/>
                      <a:r>
                        <a:rPr lang="nb-NO" sz="1600">
                          <a:effectLst/>
                        </a:rPr>
                        <a:t>​</a:t>
                      </a:r>
                    </a:p>
                    <a:p>
                      <a:pPr algn="ctr" fontAlgn="base"/>
                      <a:r>
                        <a:rPr lang="nb-NO" sz="1100" dirty="0">
                          <a:effectLst/>
                        </a:rPr>
                        <a:t>3,2 ​</a:t>
                      </a:r>
                      <a:endParaRPr lang="nb-NO" b="0" i="0" dirty="0">
                        <a:solidFill>
                          <a:srgbClr val="000000"/>
                        </a:solidFill>
                        <a:effectLst/>
                      </a:endParaRPr>
                    </a:p>
                  </a:txBody>
                  <a:tcPr anchor="b"/>
                </a:tc>
                <a:tc>
                  <a:txBody>
                    <a:bodyPr/>
                    <a:lstStyle/>
                    <a:p>
                      <a:pPr algn="l" fontAlgn="auto"/>
                      <a:r>
                        <a:rPr lang="nb-NO" sz="1600">
                          <a:effectLst/>
                        </a:rPr>
                        <a:t>​</a:t>
                      </a:r>
                    </a:p>
                    <a:p>
                      <a:pPr algn="ctr" fontAlgn="base"/>
                      <a:r>
                        <a:rPr lang="nb-NO" sz="1100" dirty="0">
                          <a:effectLst/>
                        </a:rPr>
                        <a:t>3,0 ​</a:t>
                      </a:r>
                      <a:endParaRPr lang="nb-NO" b="0" i="0" dirty="0">
                        <a:solidFill>
                          <a:srgbClr val="000000"/>
                        </a:solidFill>
                        <a:effectLst/>
                      </a:endParaRPr>
                    </a:p>
                  </a:txBody>
                  <a:tcPr anchor="b"/>
                </a:tc>
                <a:extLst>
                  <a:ext uri="{0D108BD9-81ED-4DB2-BD59-A6C34878D82A}">
                    <a16:rowId xmlns:a16="http://schemas.microsoft.com/office/drawing/2014/main" val="2152144040"/>
                  </a:ext>
                </a:extLst>
              </a:tr>
              <a:tr h="403639">
                <a:tc>
                  <a:txBody>
                    <a:bodyPr/>
                    <a:lstStyle/>
                    <a:p>
                      <a:pPr algn="l" fontAlgn="auto"/>
                      <a:r>
                        <a:rPr lang="nb-NO" sz="1600">
                          <a:effectLst/>
                        </a:rPr>
                        <a:t>​</a:t>
                      </a:r>
                    </a:p>
                    <a:p>
                      <a:pPr algn="l" fontAlgn="base"/>
                      <a:r>
                        <a:rPr lang="nb-NO" sz="1100" dirty="0">
                          <a:effectLst/>
                        </a:rPr>
                        <a:t>Er du blitt mobbet digitalt (mobil, </a:t>
                      </a:r>
                      <a:r>
                        <a:rPr lang="nb-NO" sz="1100" dirty="0" err="1">
                          <a:effectLst/>
                        </a:rPr>
                        <a:t>iPad</a:t>
                      </a:r>
                      <a:r>
                        <a:rPr lang="nb-NO" sz="1100" dirty="0">
                          <a:effectLst/>
                        </a:rPr>
                        <a:t>, PC) de siste månedene?  ​</a:t>
                      </a:r>
                      <a:endParaRPr lang="nb-NO" b="0" i="0" dirty="0">
                        <a:solidFill>
                          <a:srgbClr val="000000"/>
                        </a:solidFill>
                        <a:effectLst/>
                      </a:endParaRPr>
                    </a:p>
                  </a:txBody>
                  <a:tcPr anchor="b"/>
                </a:tc>
                <a:tc>
                  <a:txBody>
                    <a:bodyPr/>
                    <a:lstStyle/>
                    <a:p>
                      <a:pPr algn="l" fontAlgn="auto"/>
                      <a:r>
                        <a:rPr lang="nb-NO" sz="1600">
                          <a:effectLst/>
                        </a:rPr>
                        <a:t>​</a:t>
                      </a:r>
                    </a:p>
                    <a:p>
                      <a:pPr algn="ctr" fontAlgn="base"/>
                      <a:r>
                        <a:rPr lang="nb-NO" sz="1100" dirty="0">
                          <a:effectLst/>
                        </a:rPr>
                        <a:t>2,8 ​</a:t>
                      </a:r>
                      <a:endParaRPr lang="nb-NO" b="0" i="0" dirty="0">
                        <a:solidFill>
                          <a:srgbClr val="000000"/>
                        </a:solidFill>
                        <a:effectLst/>
                      </a:endParaRPr>
                    </a:p>
                  </a:txBody>
                  <a:tcPr anchor="b"/>
                </a:tc>
                <a:tc>
                  <a:txBody>
                    <a:bodyPr/>
                    <a:lstStyle/>
                    <a:p>
                      <a:pPr algn="l" fontAlgn="auto"/>
                      <a:r>
                        <a:rPr lang="nb-NO" sz="1600">
                          <a:effectLst/>
                        </a:rPr>
                        <a:t>​</a:t>
                      </a:r>
                    </a:p>
                    <a:p>
                      <a:pPr algn="ctr" fontAlgn="base"/>
                      <a:r>
                        <a:rPr lang="nb-NO" sz="1100" dirty="0">
                          <a:effectLst/>
                        </a:rPr>
                        <a:t>3,8 ​</a:t>
                      </a:r>
                      <a:endParaRPr lang="nb-NO" b="0" i="0" dirty="0">
                        <a:solidFill>
                          <a:srgbClr val="000000"/>
                        </a:solidFill>
                        <a:effectLst/>
                      </a:endParaRPr>
                    </a:p>
                  </a:txBody>
                  <a:tcPr anchor="b"/>
                </a:tc>
                <a:tc>
                  <a:txBody>
                    <a:bodyPr/>
                    <a:lstStyle/>
                    <a:p>
                      <a:pPr algn="l" fontAlgn="auto"/>
                      <a:r>
                        <a:rPr lang="nb-NO" sz="1600">
                          <a:effectLst/>
                        </a:rPr>
                        <a:t>​</a:t>
                      </a:r>
                    </a:p>
                    <a:p>
                      <a:pPr algn="ctr" fontAlgn="base"/>
                      <a:r>
                        <a:rPr lang="nb-NO" sz="1100" dirty="0">
                          <a:effectLst/>
                        </a:rPr>
                        <a:t>3,1 ​</a:t>
                      </a:r>
                      <a:endParaRPr lang="nb-NO" b="0" i="0" dirty="0">
                        <a:solidFill>
                          <a:srgbClr val="000000"/>
                        </a:solidFill>
                        <a:effectLst/>
                      </a:endParaRPr>
                    </a:p>
                  </a:txBody>
                  <a:tcPr anchor="b"/>
                </a:tc>
                <a:tc>
                  <a:txBody>
                    <a:bodyPr/>
                    <a:lstStyle/>
                    <a:p>
                      <a:pPr algn="l" fontAlgn="auto"/>
                      <a:r>
                        <a:rPr lang="nb-NO" sz="1600">
                          <a:effectLst/>
                        </a:rPr>
                        <a:t>​</a:t>
                      </a:r>
                    </a:p>
                    <a:p>
                      <a:pPr algn="ctr" fontAlgn="base"/>
                      <a:r>
                        <a:rPr lang="nb-NO" sz="1100" dirty="0">
                          <a:effectLst/>
                        </a:rPr>
                        <a:t>3,0 ​</a:t>
                      </a:r>
                      <a:endParaRPr lang="nb-NO" b="0" i="0" dirty="0">
                        <a:solidFill>
                          <a:srgbClr val="000000"/>
                        </a:solidFill>
                        <a:effectLst/>
                      </a:endParaRPr>
                    </a:p>
                  </a:txBody>
                  <a:tcPr anchor="b"/>
                </a:tc>
                <a:extLst>
                  <a:ext uri="{0D108BD9-81ED-4DB2-BD59-A6C34878D82A}">
                    <a16:rowId xmlns:a16="http://schemas.microsoft.com/office/drawing/2014/main" val="3809281497"/>
                  </a:ext>
                </a:extLst>
              </a:tr>
            </a:tbl>
          </a:graphicData>
        </a:graphic>
      </p:graphicFrame>
      <p:sp>
        <p:nvSpPr>
          <p:cNvPr id="3" name="Plassholder for innhold 4">
            <a:extLst>
              <a:ext uri="{FF2B5EF4-FFF2-40B4-BE49-F238E27FC236}">
                <a16:creationId xmlns:a16="http://schemas.microsoft.com/office/drawing/2014/main" id="{F0E4DCEA-CB58-0A30-3312-B350F55D4C9B}"/>
              </a:ext>
            </a:extLst>
          </p:cNvPr>
          <p:cNvSpPr txBox="1">
            <a:spLocks/>
          </p:cNvSpPr>
          <p:nvPr/>
        </p:nvSpPr>
        <p:spPr>
          <a:xfrm>
            <a:off x="381000" y="4241289"/>
            <a:ext cx="5413193" cy="20889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01B6AD"/>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01B6AD"/>
              </a:buClr>
              <a:buSzPct val="12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01B6AD"/>
              </a:buClr>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01B6AD"/>
              </a:buClr>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nb-NO" dirty="0"/>
              <a:t>Elevene  gir tilbakemelding på at de ønsker mer medvirkning og økt motivasjon. Dette er det samme som for landsgjennomsnittet.</a:t>
            </a:r>
          </a:p>
          <a:p>
            <a:endParaRPr lang="nb-NO" dirty="0"/>
          </a:p>
        </p:txBody>
      </p:sp>
    </p:spTree>
    <p:extLst>
      <p:ext uri="{BB962C8B-B14F-4D97-AF65-F5344CB8AC3E}">
        <p14:creationId xmlns:p14="http://schemas.microsoft.com/office/powerpoint/2010/main" val="2784726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D10E93-EA7D-C88F-E2E9-5471C6BE0B22}"/>
              </a:ext>
            </a:extLst>
          </p:cNvPr>
          <p:cNvSpPr>
            <a:spLocks noGrp="1"/>
          </p:cNvSpPr>
          <p:nvPr>
            <p:ph type="title"/>
          </p:nvPr>
        </p:nvSpPr>
        <p:spPr>
          <a:xfrm>
            <a:off x="163007" y="202944"/>
            <a:ext cx="10274788" cy="513962"/>
          </a:xfrm>
        </p:spPr>
        <p:txBody>
          <a:bodyPr anchor="ctr">
            <a:normAutofit/>
          </a:bodyPr>
          <a:lstStyle/>
          <a:p>
            <a:pPr>
              <a:lnSpc>
                <a:spcPct val="90000"/>
              </a:lnSpc>
            </a:pPr>
            <a:r>
              <a:rPr lang="nb-NO" sz="2500"/>
              <a:t>Oppfølging  av Opplæringsloven §9a - Trygt og godt skolemiljø</a:t>
            </a:r>
          </a:p>
        </p:txBody>
      </p:sp>
      <p:sp>
        <p:nvSpPr>
          <p:cNvPr id="3" name="Plassholder for tekst 2">
            <a:extLst>
              <a:ext uri="{FF2B5EF4-FFF2-40B4-BE49-F238E27FC236}">
                <a16:creationId xmlns:a16="http://schemas.microsoft.com/office/drawing/2014/main" id="{59460247-9BAB-2158-04EA-6EFAEE914967}"/>
              </a:ext>
            </a:extLst>
          </p:cNvPr>
          <p:cNvSpPr>
            <a:spLocks noGrp="1"/>
          </p:cNvSpPr>
          <p:nvPr>
            <p:ph type="body" idx="1"/>
          </p:nvPr>
        </p:nvSpPr>
        <p:spPr>
          <a:xfrm>
            <a:off x="609600" y="1230923"/>
            <a:ext cx="5386917" cy="731520"/>
          </a:xfrm>
        </p:spPr>
        <p:txBody>
          <a:bodyPr anchor="b">
            <a:normAutofit/>
          </a:bodyPr>
          <a:lstStyle/>
          <a:p>
            <a:r>
              <a:rPr lang="nb-NO" dirty="0"/>
              <a:t>Skolens ansatte</a:t>
            </a:r>
          </a:p>
        </p:txBody>
      </p:sp>
      <p:sp>
        <p:nvSpPr>
          <p:cNvPr id="7" name="Text Placeholder 4">
            <a:extLst>
              <a:ext uri="{FF2B5EF4-FFF2-40B4-BE49-F238E27FC236}">
                <a16:creationId xmlns:a16="http://schemas.microsoft.com/office/drawing/2014/main" id="{FEA21453-3AE5-C9DB-5AEA-BB31EE9894FB}"/>
              </a:ext>
            </a:extLst>
          </p:cNvPr>
          <p:cNvSpPr>
            <a:spLocks noGrp="1"/>
          </p:cNvSpPr>
          <p:nvPr>
            <p:ph type="body" sz="quarter" idx="3"/>
          </p:nvPr>
        </p:nvSpPr>
        <p:spPr>
          <a:xfrm>
            <a:off x="6193368" y="1230923"/>
            <a:ext cx="5389033" cy="731520"/>
          </a:xfrm>
        </p:spPr>
        <p:txBody>
          <a:bodyPr anchor="b">
            <a:normAutofit/>
          </a:bodyPr>
          <a:lstStyle/>
          <a:p>
            <a:r>
              <a:rPr lang="en-US" dirty="0" err="1"/>
              <a:t>Oppfølging</a:t>
            </a:r>
            <a:r>
              <a:rPr lang="en-US" dirty="0"/>
              <a:t> av </a:t>
            </a:r>
            <a:r>
              <a:rPr lang="en-US" dirty="0" err="1"/>
              <a:t>lovverket</a:t>
            </a:r>
            <a:endParaRPr lang="en-US" dirty="0"/>
          </a:p>
        </p:txBody>
      </p:sp>
      <p:sp>
        <p:nvSpPr>
          <p:cNvPr id="6" name="Plassholder for innhold 5">
            <a:extLst>
              <a:ext uri="{FF2B5EF4-FFF2-40B4-BE49-F238E27FC236}">
                <a16:creationId xmlns:a16="http://schemas.microsoft.com/office/drawing/2014/main" id="{759B0994-0D71-AC19-9E95-FEDDBA8AAAAB}"/>
              </a:ext>
            </a:extLst>
          </p:cNvPr>
          <p:cNvSpPr>
            <a:spLocks noGrp="1"/>
          </p:cNvSpPr>
          <p:nvPr>
            <p:ph sz="quarter" idx="4"/>
          </p:nvPr>
        </p:nvSpPr>
        <p:spPr>
          <a:xfrm>
            <a:off x="6193368" y="2018715"/>
            <a:ext cx="5389033" cy="4107449"/>
          </a:xfrm>
        </p:spPr>
        <p:txBody>
          <a:bodyPr vert="horz" lIns="91440" tIns="45720" rIns="91440" bIns="45720" rtlCol="0">
            <a:normAutofit/>
          </a:bodyPr>
          <a:lstStyle/>
          <a:p>
            <a:pPr marL="0" indent="0">
              <a:lnSpc>
                <a:spcPct val="90000"/>
              </a:lnSpc>
              <a:buNone/>
            </a:pPr>
            <a:endParaRPr lang="nb-NO" sz="2200"/>
          </a:p>
          <a:p>
            <a:pPr>
              <a:lnSpc>
                <a:spcPct val="90000"/>
              </a:lnSpc>
            </a:pPr>
            <a:r>
              <a:rPr lang="nb-NO" sz="2200"/>
              <a:t>Alle elever har rett på trygt og godt skolemiljø.</a:t>
            </a:r>
          </a:p>
          <a:p>
            <a:pPr>
              <a:lnSpc>
                <a:spcPct val="90000"/>
              </a:lnSpc>
            </a:pPr>
            <a:r>
              <a:rPr lang="nb-NO" sz="2200"/>
              <a:t>Helhetlig system: </a:t>
            </a:r>
          </a:p>
          <a:p>
            <a:pPr>
              <a:lnSpc>
                <a:spcPct val="90000"/>
              </a:lnSpc>
            </a:pPr>
            <a:r>
              <a:rPr lang="nb-NO" sz="2200"/>
              <a:t>Aktivitetsplikten 5 delplikter- kompetansetiltak i alle skolene</a:t>
            </a:r>
          </a:p>
          <a:p>
            <a:pPr>
              <a:lnSpc>
                <a:spcPct val="90000"/>
              </a:lnSpc>
            </a:pPr>
            <a:r>
              <a:rPr lang="nb-NO" sz="2200"/>
              <a:t>Oppdaterte rutiner i kvalitetssystemet- Tilsyn i Ringerike 2022(Statsforvalter)</a:t>
            </a:r>
          </a:p>
          <a:p>
            <a:pPr>
              <a:lnSpc>
                <a:spcPct val="90000"/>
              </a:lnSpc>
            </a:pPr>
            <a:r>
              <a:rPr lang="nb-NO" sz="2200"/>
              <a:t>Kvalitetssystemet- melde avvik-oppfølging av avvikene og analyse av sektorens avviksrapport</a:t>
            </a:r>
          </a:p>
          <a:p>
            <a:pPr>
              <a:lnSpc>
                <a:spcPct val="90000"/>
              </a:lnSpc>
            </a:pPr>
            <a:endParaRPr lang="nb-NO" sz="2200"/>
          </a:p>
          <a:p>
            <a:pPr>
              <a:lnSpc>
                <a:spcPct val="90000"/>
              </a:lnSpc>
            </a:pPr>
            <a:endParaRPr lang="nb-NO" sz="2200"/>
          </a:p>
        </p:txBody>
      </p:sp>
      <p:graphicFrame>
        <p:nvGraphicFramePr>
          <p:cNvPr id="11" name="Plassholder for innhold 3">
            <a:extLst>
              <a:ext uri="{FF2B5EF4-FFF2-40B4-BE49-F238E27FC236}">
                <a16:creationId xmlns:a16="http://schemas.microsoft.com/office/drawing/2014/main" id="{CE2D5CEA-3298-36CA-EC2D-84296DD1FBCB}"/>
              </a:ext>
            </a:extLst>
          </p:cNvPr>
          <p:cNvGraphicFramePr>
            <a:graphicFrameLocks noGrp="1"/>
          </p:cNvGraphicFramePr>
          <p:nvPr>
            <p:ph sz="half" idx="2"/>
            <p:extLst>
              <p:ext uri="{D42A27DB-BD31-4B8C-83A1-F6EECF244321}">
                <p14:modId xmlns:p14="http://schemas.microsoft.com/office/powerpoint/2010/main" val="2387714943"/>
              </p:ext>
            </p:extLst>
          </p:nvPr>
        </p:nvGraphicFramePr>
        <p:xfrm>
          <a:off x="609600" y="2018715"/>
          <a:ext cx="5386917" cy="4107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191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Spesialundervisning</a:t>
            </a:r>
          </a:p>
        </p:txBody>
      </p:sp>
      <p:sp>
        <p:nvSpPr>
          <p:cNvPr id="3" name="Plassholder for innhold 2"/>
          <p:cNvSpPr>
            <a:spLocks noGrp="1"/>
          </p:cNvSpPr>
          <p:nvPr>
            <p:ph idx="1"/>
          </p:nvPr>
        </p:nvSpPr>
        <p:spPr/>
        <p:txBody>
          <a:bodyPr vert="horz" lIns="91440" tIns="45720" rIns="91440" bIns="45720" rtlCol="0" anchor="t">
            <a:normAutofit/>
          </a:bodyPr>
          <a:lstStyle/>
          <a:p>
            <a:r>
              <a:rPr lang="nb-NO" dirty="0">
                <a:latin typeface="Arial"/>
                <a:cs typeface="Arial"/>
              </a:rPr>
              <a:t>Andel elever i grunnskolen med spesialundervisning øker</a:t>
            </a:r>
          </a:p>
          <a:p>
            <a:r>
              <a:rPr lang="nb-NO" dirty="0">
                <a:latin typeface="Arial"/>
                <a:cs typeface="Arial"/>
              </a:rPr>
              <a:t>8,6% av elevene har vedtak om spesialundervisning</a:t>
            </a:r>
          </a:p>
          <a:p>
            <a:r>
              <a:rPr lang="nb-NO" dirty="0">
                <a:latin typeface="Arial"/>
                <a:cs typeface="Arial"/>
              </a:rPr>
              <a:t>RK mål 2022: 7% andel av elevene med spesialundervisning. </a:t>
            </a:r>
            <a:endParaRPr lang="nb-NO" dirty="0"/>
          </a:p>
          <a:p>
            <a:r>
              <a:rPr lang="nb-NO" dirty="0">
                <a:latin typeface="Arial"/>
                <a:cs typeface="Arial"/>
              </a:rPr>
              <a:t>Antall henvisninger til PPT øker</a:t>
            </a:r>
          </a:p>
          <a:p>
            <a:r>
              <a:rPr lang="nb-NO" dirty="0">
                <a:latin typeface="Arial"/>
                <a:cs typeface="Arial"/>
              </a:rPr>
              <a:t>Nesten 2 ganger så mange gutter får spesialundervisning  </a:t>
            </a:r>
            <a:endParaRPr lang="nb-NO" dirty="0"/>
          </a:p>
          <a:p>
            <a:r>
              <a:rPr lang="nb-NO" dirty="0">
                <a:latin typeface="Arial"/>
                <a:cs typeface="Arial"/>
              </a:rPr>
              <a:t>180 gutter og 92 jenter har vedtak.</a:t>
            </a:r>
          </a:p>
          <a:p>
            <a:r>
              <a:rPr lang="nb-NO" dirty="0">
                <a:latin typeface="Arial"/>
                <a:cs typeface="Arial"/>
              </a:rPr>
              <a:t>Utagerende elever med store atferdsvansker er økende hos yngre elever.</a:t>
            </a:r>
          </a:p>
          <a:p>
            <a:endParaRPr lang="nb-NO" dirty="0"/>
          </a:p>
        </p:txBody>
      </p:sp>
    </p:spTree>
    <p:extLst>
      <p:ext uri="{BB962C8B-B14F-4D97-AF65-F5344CB8AC3E}">
        <p14:creationId xmlns:p14="http://schemas.microsoft.com/office/powerpoint/2010/main" val="1195808391"/>
      </p:ext>
    </p:extLst>
  </p:cSld>
  <p:clrMapOvr>
    <a:masterClrMapping/>
  </p:clrMapOvr>
</p:sld>
</file>

<file path=ppt/theme/theme1.xml><?xml version="1.0" encoding="utf-8"?>
<a:theme xmlns:a="http://schemas.openxmlformats.org/drawingml/2006/main" name="Ringerike_PPTmal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ingerike_PPTmal_16-9" id="{2B770080-C8E0-4D5D-8611-6131CBFBAFBF}" vid="{D6CD3378-952D-49B2-B92A-08A022766D3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d67d040-7aab-4106-b070-b1c39ee31530">
      <Terms xmlns="http://schemas.microsoft.com/office/infopath/2007/PartnerControls"/>
    </lcf76f155ced4ddcb4097134ff3c332f>
    <TaxCatchAll xmlns="6610e75d-669a-4603-87bb-0458ed55ebbd" xsi:nil="true"/>
    <SharedWithUsers xmlns="6610e75d-669a-4603-87bb-0458ed55ebbd">
      <UserInfo>
        <DisplayName>Jarle Hjelmesæth Hildeskår</DisplayName>
        <AccountId>43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4B63D7139AC049BF49CE2567D394C0" ma:contentTypeVersion="16" ma:contentTypeDescription="Create a new document." ma:contentTypeScope="" ma:versionID="99cd37940364d18ead7eff239089ce3a">
  <xsd:schema xmlns:xsd="http://www.w3.org/2001/XMLSchema" xmlns:xs="http://www.w3.org/2001/XMLSchema" xmlns:p="http://schemas.microsoft.com/office/2006/metadata/properties" xmlns:ns2="bd67d040-7aab-4106-b070-b1c39ee31530" xmlns:ns3="6610e75d-669a-4603-87bb-0458ed55ebbd" targetNamespace="http://schemas.microsoft.com/office/2006/metadata/properties" ma:root="true" ma:fieldsID="0ada356f2a9c4790347b1039dd63ed77" ns2:_="" ns3:_="">
    <xsd:import namespace="bd67d040-7aab-4106-b070-b1c39ee31530"/>
    <xsd:import namespace="6610e75d-669a-4603-87bb-0458ed55eb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67d040-7aab-4106-b070-b1c39ee315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3c6f9eb-fc2e-41af-be8e-92b1327bcbb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10e75d-669a-4603-87bb-0458ed55eb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1469ecd-cd5f-4c8d-a3e8-b3b5da29ad45}" ma:internalName="TaxCatchAll" ma:showField="CatchAllData" ma:web="6610e75d-669a-4603-87bb-0458ed55eb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6796C9-A4BE-48D2-97E3-CA0E66BC775B}">
  <ds:schemaRefs>
    <ds:schemaRef ds:uri="http://schemas.microsoft.com/sharepoint/v3/contenttype/forms"/>
  </ds:schemaRefs>
</ds:datastoreItem>
</file>

<file path=customXml/itemProps2.xml><?xml version="1.0" encoding="utf-8"?>
<ds:datastoreItem xmlns:ds="http://schemas.openxmlformats.org/officeDocument/2006/customXml" ds:itemID="{53D0EB70-8016-4EDB-AF7D-5491B2800ACD}">
  <ds:schemaRefs>
    <ds:schemaRef ds:uri="http://schemas.microsoft.com/office/2006/metadata/properties"/>
    <ds:schemaRef ds:uri="http://purl.org/dc/dcmitype/"/>
    <ds:schemaRef ds:uri="bd67d040-7aab-4106-b070-b1c39ee31530"/>
    <ds:schemaRef ds:uri="6610e75d-669a-4603-87bb-0458ed55ebbd"/>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7587FC46-A816-449B-9F66-BA7BF1194F32}">
  <ds:schemaRefs>
    <ds:schemaRef ds:uri="6610e75d-669a-4603-87bb-0458ed55ebbd"/>
    <ds:schemaRef ds:uri="bd67d040-7aab-4106-b070-b1c39ee315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54</TotalTime>
  <Words>2099</Words>
  <Application>Microsoft Office PowerPoint</Application>
  <PresentationFormat>Widescreen</PresentationFormat>
  <Paragraphs>261</Paragraphs>
  <Slides>14</Slides>
  <Notes>14</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14</vt:i4>
      </vt:variant>
    </vt:vector>
  </HeadingPairs>
  <TitlesOfParts>
    <vt:vector size="18" baseType="lpstr">
      <vt:lpstr>Arial</vt:lpstr>
      <vt:lpstr>Calibri</vt:lpstr>
      <vt:lpstr>Montserrat</vt:lpstr>
      <vt:lpstr>Ringerike_PPTmal_16-9</vt:lpstr>
      <vt:lpstr>Tilstandsrapport 2022 og dialogmøter</vt:lpstr>
      <vt:lpstr>Tilstandsrapport-bakgrunn</vt:lpstr>
      <vt:lpstr>Lærertetthet </vt:lpstr>
      <vt:lpstr>Lærertetthet  </vt:lpstr>
      <vt:lpstr>Læringsresultater</vt:lpstr>
      <vt:lpstr>Grunnskolepoeng</vt:lpstr>
      <vt:lpstr>Læringsmiljø</vt:lpstr>
      <vt:lpstr>Oppfølging  av Opplæringsloven §9a - Trygt og godt skolemiljø</vt:lpstr>
      <vt:lpstr>Spesialundervisning</vt:lpstr>
      <vt:lpstr>Skolefravær- et alvorlig samfunnsproblem</vt:lpstr>
      <vt:lpstr>Kompetanseutvikling</vt:lpstr>
      <vt:lpstr>Voksenopplæringen</vt:lpstr>
      <vt:lpstr>Dialogmøte</vt:lpstr>
      <vt:lpstr>PowerPoint-presentasjon</vt:lpstr>
    </vt:vector>
  </TitlesOfParts>
  <Company>Ringerike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Siri Strømmen</dc:creator>
  <cp:lastModifiedBy>Eirin Disch Mathiesen</cp:lastModifiedBy>
  <cp:revision>6</cp:revision>
  <cp:lastPrinted>2020-09-09T13:42:05Z</cp:lastPrinted>
  <dcterms:created xsi:type="dcterms:W3CDTF">2020-09-08T07:55:36Z</dcterms:created>
  <dcterms:modified xsi:type="dcterms:W3CDTF">2023-06-07T11:48:21Z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0x010100504B63D7139AC049BF49CE2567D394C0</vt:lpwstr>
  </property>
  <property fmtid="{D5CDD505-2E9C-101B-9397-08002B2CF9AE}" pid="3" name="MSIP_Label_240e000a-784a-49f9-8684-725ba81aa535_Name">
    <vt:lpwstr>Intern (Gul)</vt:lpwstr>
  </property>
  <property fmtid="{D5CDD505-2E9C-101B-9397-08002B2CF9AE}" pid="4" name="MSIP_Label_240e000a-784a-49f9-8684-725ba81aa535_SiteId">
    <vt:lpwstr>0f4330da-d9fd-435a-8b1f-bf565cfdadbd</vt:lpwstr>
  </property>
  <property fmtid="{D5CDD505-2E9C-101B-9397-08002B2CF9AE}" pid="5" name="MSIP_Label_240e000a-784a-49f9-8684-725ba81aa535_Method">
    <vt:lpwstr>Standard</vt:lpwstr>
  </property>
  <property fmtid="{D5CDD505-2E9C-101B-9397-08002B2CF9AE}" pid="6" name="ClassificationContentMarkingFooterText">
    <vt:lpwstr>Internt dokument</vt:lpwstr>
  </property>
  <property fmtid="{D5CDD505-2E9C-101B-9397-08002B2CF9AE}" pid="7" name="MSIP_Label_240e000a-784a-49f9-8684-725ba81aa535_ActionId">
    <vt:lpwstr>90b98781-29cc-44d1-9743-a8e7c75639bf</vt:lpwstr>
  </property>
  <property fmtid="{D5CDD505-2E9C-101B-9397-08002B2CF9AE}" pid="8" name="MediaServiceImageTags">
    <vt:lpwstr/>
  </property>
  <property fmtid="{D5CDD505-2E9C-101B-9397-08002B2CF9AE}" pid="9" name="ClassificationContentMarkingFooterLocations">
    <vt:lpwstr>Ringerike_PPTmal_16-9:5</vt:lpwstr>
  </property>
  <property fmtid="{D5CDD505-2E9C-101B-9397-08002B2CF9AE}" pid="10" name="MSIP_Label_240e000a-784a-49f9-8684-725ba81aa535_Enabled">
    <vt:lpwstr>true</vt:lpwstr>
  </property>
  <property fmtid="{D5CDD505-2E9C-101B-9397-08002B2CF9AE}" pid="11" name="MSIP_Label_240e000a-784a-49f9-8684-725ba81aa535_ContentBits">
    <vt:lpwstr>2</vt:lpwstr>
  </property>
  <property fmtid="{D5CDD505-2E9C-101B-9397-08002B2CF9AE}" pid="12" name="MSIP_Label_240e000a-784a-49f9-8684-725ba81aa535_SetDate">
    <vt:lpwstr>2023-06-06T06:50:26Z</vt:lpwstr>
  </property>
</Properties>
</file>