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5" r:id="rId9"/>
    <p:sldId id="266" r:id="rId10"/>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FDCCC-60E2-4CE7-B77F-8B6AF223C6B3}" v="79" dt="2024-02-19T08:11:4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6" autoAdjust="0"/>
  </p:normalViewPr>
  <p:slideViewPr>
    <p:cSldViewPr snapToGrid="0">
      <p:cViewPr varScale="1">
        <p:scale>
          <a:sx n="121" d="100"/>
          <a:sy n="121" d="100"/>
        </p:scale>
        <p:origin x="17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ge Røine Edvinsen" userId="36a889a6-c8ca-42a9-b63a-a276d0884e8b" providerId="ADAL" clId="{0DCFDCCC-60E2-4CE7-B77F-8B6AF223C6B3}"/>
    <pc:docChg chg="custSel modSld">
      <pc:chgData name="Hege Røine Edvinsen" userId="36a889a6-c8ca-42a9-b63a-a276d0884e8b" providerId="ADAL" clId="{0DCFDCCC-60E2-4CE7-B77F-8B6AF223C6B3}" dt="2024-02-19T08:11:48.640" v="2005" actId="1076"/>
      <pc:docMkLst>
        <pc:docMk/>
      </pc:docMkLst>
      <pc:sldChg chg="modNotesTx">
        <pc:chgData name="Hege Røine Edvinsen" userId="36a889a6-c8ca-42a9-b63a-a276d0884e8b" providerId="ADAL" clId="{0DCFDCCC-60E2-4CE7-B77F-8B6AF223C6B3}" dt="2024-02-18T13:28:46.343" v="26" actId="20577"/>
        <pc:sldMkLst>
          <pc:docMk/>
          <pc:sldMk cId="3319074726" sldId="258"/>
        </pc:sldMkLst>
      </pc:sldChg>
      <pc:sldChg chg="modSp mod modNotesTx">
        <pc:chgData name="Hege Røine Edvinsen" userId="36a889a6-c8ca-42a9-b63a-a276d0884e8b" providerId="ADAL" clId="{0DCFDCCC-60E2-4CE7-B77F-8B6AF223C6B3}" dt="2024-02-18T13:31:25.990" v="194" actId="313"/>
        <pc:sldMkLst>
          <pc:docMk/>
          <pc:sldMk cId="3311227105" sldId="259"/>
        </pc:sldMkLst>
        <pc:spChg chg="mod">
          <ac:chgData name="Hege Røine Edvinsen" userId="36a889a6-c8ca-42a9-b63a-a276d0884e8b" providerId="ADAL" clId="{0DCFDCCC-60E2-4CE7-B77F-8B6AF223C6B3}" dt="2024-02-18T13:31:17.912" v="193" actId="313"/>
          <ac:spMkLst>
            <pc:docMk/>
            <pc:sldMk cId="3311227105" sldId="259"/>
            <ac:spMk id="3" creationId="{0B251E48-843D-18B7-9E38-4062B37BDFBD}"/>
          </ac:spMkLst>
        </pc:spChg>
      </pc:sldChg>
      <pc:sldChg chg="modNotesTx">
        <pc:chgData name="Hege Røine Edvinsen" userId="36a889a6-c8ca-42a9-b63a-a276d0884e8b" providerId="ADAL" clId="{0DCFDCCC-60E2-4CE7-B77F-8B6AF223C6B3}" dt="2024-02-19T07:47:51.566" v="1951" actId="20577"/>
        <pc:sldMkLst>
          <pc:docMk/>
          <pc:sldMk cId="3149401623" sldId="261"/>
        </pc:sldMkLst>
      </pc:sldChg>
      <pc:sldChg chg="modSp mod modNotesTx">
        <pc:chgData name="Hege Røine Edvinsen" userId="36a889a6-c8ca-42a9-b63a-a276d0884e8b" providerId="ADAL" clId="{0DCFDCCC-60E2-4CE7-B77F-8B6AF223C6B3}" dt="2024-02-18T13:39:06.171" v="603" actId="20577"/>
        <pc:sldMkLst>
          <pc:docMk/>
          <pc:sldMk cId="2716415725" sldId="262"/>
        </pc:sldMkLst>
        <pc:spChg chg="mod">
          <ac:chgData name="Hege Røine Edvinsen" userId="36a889a6-c8ca-42a9-b63a-a276d0884e8b" providerId="ADAL" clId="{0DCFDCCC-60E2-4CE7-B77F-8B6AF223C6B3}" dt="2024-02-18T13:33:44.736" v="264" actId="313"/>
          <ac:spMkLst>
            <pc:docMk/>
            <pc:sldMk cId="2716415725" sldId="262"/>
            <ac:spMk id="3" creationId="{102EA3BB-9629-BCB3-E97D-7B27A5D43E76}"/>
          </ac:spMkLst>
        </pc:spChg>
      </pc:sldChg>
      <pc:sldChg chg="modSp mod modNotesTx">
        <pc:chgData name="Hege Røine Edvinsen" userId="36a889a6-c8ca-42a9-b63a-a276d0884e8b" providerId="ADAL" clId="{0DCFDCCC-60E2-4CE7-B77F-8B6AF223C6B3}" dt="2024-02-19T07:53:25.755" v="1961" actId="313"/>
        <pc:sldMkLst>
          <pc:docMk/>
          <pc:sldMk cId="4225376981" sldId="265"/>
        </pc:sldMkLst>
        <pc:spChg chg="mod">
          <ac:chgData name="Hege Røine Edvinsen" userId="36a889a6-c8ca-42a9-b63a-a276d0884e8b" providerId="ADAL" clId="{0DCFDCCC-60E2-4CE7-B77F-8B6AF223C6B3}" dt="2024-02-18T13:44:01.955" v="735" actId="313"/>
          <ac:spMkLst>
            <pc:docMk/>
            <pc:sldMk cId="4225376981" sldId="265"/>
            <ac:spMk id="3" creationId="{00089F9D-57D3-C6BE-6E9D-106E9BC79AE2}"/>
          </ac:spMkLst>
        </pc:spChg>
      </pc:sldChg>
      <pc:sldChg chg="addSp modSp">
        <pc:chgData name="Hege Røine Edvinsen" userId="36a889a6-c8ca-42a9-b63a-a276d0884e8b" providerId="ADAL" clId="{0DCFDCCC-60E2-4CE7-B77F-8B6AF223C6B3}" dt="2024-02-19T08:11:48.640" v="2005" actId="1076"/>
        <pc:sldMkLst>
          <pc:docMk/>
          <pc:sldMk cId="2594266808" sldId="266"/>
        </pc:sldMkLst>
        <pc:picChg chg="add mod">
          <ac:chgData name="Hege Røine Edvinsen" userId="36a889a6-c8ca-42a9-b63a-a276d0884e8b" providerId="ADAL" clId="{0DCFDCCC-60E2-4CE7-B77F-8B6AF223C6B3}" dt="2024-02-19T08:11:36.477" v="2003" actId="1076"/>
          <ac:picMkLst>
            <pc:docMk/>
            <pc:sldMk cId="2594266808" sldId="266"/>
            <ac:picMk id="2" creationId="{267F482B-D1CE-4FEF-3425-9B4491EAA425}"/>
          </ac:picMkLst>
        </pc:picChg>
        <pc:picChg chg="mod">
          <ac:chgData name="Hege Røine Edvinsen" userId="36a889a6-c8ca-42a9-b63a-a276d0884e8b" providerId="ADAL" clId="{0DCFDCCC-60E2-4CE7-B77F-8B6AF223C6B3}" dt="2024-02-19T07:35:08.030" v="1477" actId="1076"/>
          <ac:picMkLst>
            <pc:docMk/>
            <pc:sldMk cId="2594266808" sldId="266"/>
            <ac:picMk id="1026" creationId="{842DFBA2-86A7-C81C-77E1-51FBA1405FAA}"/>
          </ac:picMkLst>
        </pc:picChg>
        <pc:picChg chg="add mod">
          <ac:chgData name="Hege Røine Edvinsen" userId="36a889a6-c8ca-42a9-b63a-a276d0884e8b" providerId="ADAL" clId="{0DCFDCCC-60E2-4CE7-B77F-8B6AF223C6B3}" dt="2024-02-19T08:11:14.279" v="2000" actId="1076"/>
          <ac:picMkLst>
            <pc:docMk/>
            <pc:sldMk cId="2594266808" sldId="266"/>
            <ac:picMk id="1027" creationId="{404167BA-E373-D6FE-242A-1825A976315E}"/>
          </ac:picMkLst>
        </pc:picChg>
        <pc:picChg chg="mod">
          <ac:chgData name="Hege Røine Edvinsen" userId="36a889a6-c8ca-42a9-b63a-a276d0884e8b" providerId="ADAL" clId="{0DCFDCCC-60E2-4CE7-B77F-8B6AF223C6B3}" dt="2024-02-19T07:57:12.340" v="1966" actId="1076"/>
          <ac:picMkLst>
            <pc:docMk/>
            <pc:sldMk cId="2594266808" sldId="266"/>
            <ac:picMk id="2050" creationId="{DB489D46-9B9B-CA28-9477-30B565C2A78B}"/>
          </ac:picMkLst>
        </pc:picChg>
        <pc:picChg chg="mod">
          <ac:chgData name="Hege Røine Edvinsen" userId="36a889a6-c8ca-42a9-b63a-a276d0884e8b" providerId="ADAL" clId="{0DCFDCCC-60E2-4CE7-B77F-8B6AF223C6B3}" dt="2024-02-19T07:34:57.102" v="1475" actId="1076"/>
          <ac:picMkLst>
            <pc:docMk/>
            <pc:sldMk cId="2594266808" sldId="266"/>
            <ac:picMk id="2051" creationId="{E14512BE-DF61-AE4F-AEEA-114F303DC7E6}"/>
          </ac:picMkLst>
        </pc:picChg>
        <pc:picChg chg="mod">
          <ac:chgData name="Hege Røine Edvinsen" userId="36a889a6-c8ca-42a9-b63a-a276d0884e8b" providerId="ADAL" clId="{0DCFDCCC-60E2-4CE7-B77F-8B6AF223C6B3}" dt="2024-02-19T08:11:48.640" v="2005" actId="1076"/>
          <ac:picMkLst>
            <pc:docMk/>
            <pc:sldMk cId="2594266808" sldId="266"/>
            <ac:picMk id="2052" creationId="{3A7876BA-B413-B110-304C-A50C43B1FF88}"/>
          </ac:picMkLst>
        </pc:picChg>
        <pc:picChg chg="mod">
          <ac:chgData name="Hege Røine Edvinsen" userId="36a889a6-c8ca-42a9-b63a-a276d0884e8b" providerId="ADAL" clId="{0DCFDCCC-60E2-4CE7-B77F-8B6AF223C6B3}" dt="2024-02-19T07:35:35.381" v="1485" actId="1076"/>
          <ac:picMkLst>
            <pc:docMk/>
            <pc:sldMk cId="2594266808" sldId="266"/>
            <ac:picMk id="2053" creationId="{AD395DF6-4E88-35C1-6444-1E9BBF3C0BDF}"/>
          </ac:picMkLst>
        </pc:picChg>
        <pc:picChg chg="mod">
          <ac:chgData name="Hege Røine Edvinsen" userId="36a889a6-c8ca-42a9-b63a-a276d0884e8b" providerId="ADAL" clId="{0DCFDCCC-60E2-4CE7-B77F-8B6AF223C6B3}" dt="2024-02-19T08:10:52.356" v="1994" actId="1076"/>
          <ac:picMkLst>
            <pc:docMk/>
            <pc:sldMk cId="2594266808" sldId="266"/>
            <ac:picMk id="2054" creationId="{BDC7368C-3F1C-7D00-502C-4960F2884FF5}"/>
          </ac:picMkLst>
        </pc:picChg>
        <pc:picChg chg="mod">
          <ac:chgData name="Hege Røine Edvinsen" userId="36a889a6-c8ca-42a9-b63a-a276d0884e8b" providerId="ADAL" clId="{0DCFDCCC-60E2-4CE7-B77F-8B6AF223C6B3}" dt="2024-02-19T08:11:20.339" v="2001" actId="1076"/>
          <ac:picMkLst>
            <pc:docMk/>
            <pc:sldMk cId="2594266808" sldId="266"/>
            <ac:picMk id="2055" creationId="{B3A47977-320A-6CCC-5D42-B9E5203CDAE2}"/>
          </ac:picMkLst>
        </pc:picChg>
        <pc:picChg chg="mod">
          <ac:chgData name="Hege Røine Edvinsen" userId="36a889a6-c8ca-42a9-b63a-a276d0884e8b" providerId="ADAL" clId="{0DCFDCCC-60E2-4CE7-B77F-8B6AF223C6B3}" dt="2024-02-19T08:11:27.746" v="2002" actId="14100"/>
          <ac:picMkLst>
            <pc:docMk/>
            <pc:sldMk cId="2594266808" sldId="266"/>
            <ac:picMk id="2056" creationId="{47F312B5-1E79-347F-668F-8FAE8812AFF4}"/>
          </ac:picMkLst>
        </pc:picChg>
        <pc:picChg chg="mod">
          <ac:chgData name="Hege Røine Edvinsen" userId="36a889a6-c8ca-42a9-b63a-a276d0884e8b" providerId="ADAL" clId="{0DCFDCCC-60E2-4CE7-B77F-8B6AF223C6B3}" dt="2024-02-19T07:35:29.638" v="1484" actId="1076"/>
          <ac:picMkLst>
            <pc:docMk/>
            <pc:sldMk cId="2594266808" sldId="266"/>
            <ac:picMk id="2057" creationId="{9B74D72F-C917-80F3-71D1-4B62A9424702}"/>
          </ac:picMkLst>
        </pc:picChg>
        <pc:picChg chg="mod">
          <ac:chgData name="Hege Røine Edvinsen" userId="36a889a6-c8ca-42a9-b63a-a276d0884e8b" providerId="ADAL" clId="{0DCFDCCC-60E2-4CE7-B77F-8B6AF223C6B3}" dt="2024-02-19T08:11:41.890" v="2004" actId="14100"/>
          <ac:picMkLst>
            <pc:docMk/>
            <pc:sldMk cId="2594266808" sldId="266"/>
            <ac:picMk id="2058" creationId="{C5D53708-28C9-04DB-C66F-7E53D16532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AA58D2-27BC-4D81-8FFB-B05629A407B2}" type="datetimeFigureOut">
              <a:rPr lang="nb-NO" smtClean="0"/>
              <a:t>19.02.2024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95DCCE-AD0C-4B83-954A-C9FAE5F50DAE}" type="slidenum">
              <a:rPr lang="nb-NO" smtClean="0"/>
              <a:t>‹#›</a:t>
            </a:fld>
            <a:endParaRPr lang="nb-NO"/>
          </a:p>
        </p:txBody>
      </p:sp>
    </p:spTree>
    <p:extLst>
      <p:ext uri="{BB962C8B-B14F-4D97-AF65-F5344CB8AC3E}">
        <p14:creationId xmlns:p14="http://schemas.microsoft.com/office/powerpoint/2010/main" val="63155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nå 5 videregående skoler i Buskerud fylke som har kombinasjonsprogram hvor fylke og kommune samarbeider. </a:t>
            </a:r>
          </a:p>
        </p:txBody>
      </p:sp>
      <p:sp>
        <p:nvSpPr>
          <p:cNvPr id="4" name="Plassholder for lysbildenummer 3"/>
          <p:cNvSpPr>
            <a:spLocks noGrp="1"/>
          </p:cNvSpPr>
          <p:nvPr>
            <p:ph type="sldNum" sz="quarter" idx="5"/>
          </p:nvPr>
        </p:nvSpPr>
        <p:spPr/>
        <p:txBody>
          <a:bodyPr/>
          <a:lstStyle/>
          <a:p>
            <a:fld id="{A995DCCE-AD0C-4B83-954A-C9FAE5F50DAE}" type="slidenum">
              <a:rPr lang="nb-NO" smtClean="0"/>
              <a:t>1</a:t>
            </a:fld>
            <a:endParaRPr lang="nb-NO"/>
          </a:p>
        </p:txBody>
      </p:sp>
    </p:spTree>
    <p:extLst>
      <p:ext uri="{BB962C8B-B14F-4D97-AF65-F5344CB8AC3E}">
        <p14:creationId xmlns:p14="http://schemas.microsoft.com/office/powerpoint/2010/main" val="365452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995DCCE-AD0C-4B83-954A-C9FAE5F50DAE}" type="slidenum">
              <a:rPr lang="nb-NO" smtClean="0"/>
              <a:t>2</a:t>
            </a:fld>
            <a:endParaRPr lang="nb-NO"/>
          </a:p>
        </p:txBody>
      </p:sp>
    </p:spTree>
    <p:extLst>
      <p:ext uri="{BB962C8B-B14F-4D97-AF65-F5344CB8AC3E}">
        <p14:creationId xmlns:p14="http://schemas.microsoft.com/office/powerpoint/2010/main" val="149916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står på Buskerud fylke sine nettsider om hva kombinasjonsprogram er og hva mandatet vårt er. Det er et tilbud til elever mellom 16 og 24 år som trenger mere grunnskole for å klare videregående skole, noen har vært innom en ungdomsskole eller elever som ikke har vært innom ungdomsskole. Skal si litt mer om dette litt senere</a:t>
            </a:r>
          </a:p>
          <a:p>
            <a:endParaRPr lang="nb-NO" dirty="0"/>
          </a:p>
          <a:p>
            <a:r>
              <a:rPr lang="nb-NO" dirty="0"/>
              <a:t>Fag de får undervisning i er norsk (8 timer), engelsk (5 timer), matte (6 timer), samfunnsfag (4 timer), naturfag (3 timer), kroppsøving (2 timer) ( her får de karakterer), i tillegg har de utdanningsvalg (2 timer). 30 undervisningstimer i uka. I disse fagene følger vi læreplan og kompetansemål etter 10 trinn </a:t>
            </a:r>
          </a:p>
        </p:txBody>
      </p:sp>
      <p:sp>
        <p:nvSpPr>
          <p:cNvPr id="4" name="Plassholder for lysbildenummer 3"/>
          <p:cNvSpPr>
            <a:spLocks noGrp="1"/>
          </p:cNvSpPr>
          <p:nvPr>
            <p:ph type="sldNum" sz="quarter" idx="5"/>
          </p:nvPr>
        </p:nvSpPr>
        <p:spPr/>
        <p:txBody>
          <a:bodyPr/>
          <a:lstStyle/>
          <a:p>
            <a:fld id="{A995DCCE-AD0C-4B83-954A-C9FAE5F50DAE}" type="slidenum">
              <a:rPr lang="nb-NO" smtClean="0"/>
              <a:t>3</a:t>
            </a:fld>
            <a:endParaRPr lang="nb-NO"/>
          </a:p>
        </p:txBody>
      </p:sp>
    </p:spTree>
    <p:extLst>
      <p:ext uri="{BB962C8B-B14F-4D97-AF65-F5344CB8AC3E}">
        <p14:creationId xmlns:p14="http://schemas.microsoft.com/office/powerpoint/2010/main" val="280476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Formålet er at flere skal fullføre og bestå videregående skole. Fokuset er å bedre både norskkunnskapen og fagkunnskapen.  Det vil si at det er lærere fra kommunen og fra videregående som underviser i disse gruppene. Det er også fokus på at elevene skal få kjennskap til og integreres i videregående skole før de starter der. </a:t>
            </a:r>
          </a:p>
          <a:p>
            <a:r>
              <a:rPr lang="nb-NO" dirty="0"/>
              <a:t>Det er en kontaktlærer fra kommunen (som er meg) og i år to fra videregående </a:t>
            </a:r>
          </a:p>
        </p:txBody>
      </p:sp>
      <p:sp>
        <p:nvSpPr>
          <p:cNvPr id="4" name="Plassholder for lysbildenummer 3"/>
          <p:cNvSpPr>
            <a:spLocks noGrp="1"/>
          </p:cNvSpPr>
          <p:nvPr>
            <p:ph type="sldNum" sz="quarter" idx="5"/>
          </p:nvPr>
        </p:nvSpPr>
        <p:spPr/>
        <p:txBody>
          <a:bodyPr/>
          <a:lstStyle/>
          <a:p>
            <a:fld id="{A995DCCE-AD0C-4B83-954A-C9FAE5F50DAE}" type="slidenum">
              <a:rPr lang="nb-NO" smtClean="0"/>
              <a:t>4</a:t>
            </a:fld>
            <a:endParaRPr lang="nb-NO"/>
          </a:p>
        </p:txBody>
      </p:sp>
    </p:spTree>
    <p:extLst>
      <p:ext uri="{BB962C8B-B14F-4D97-AF65-F5344CB8AC3E}">
        <p14:creationId xmlns:p14="http://schemas.microsoft.com/office/powerpoint/2010/main" val="131568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elever som er på fylkeskvote (30 plasser) ungdomsrett og kommune kvote (15 plasser). I år økte fylke antallet med 15 plasser og vi er 3 grupper med 15 plasser i hver gruppe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err="1">
                <a:effectLst/>
                <a:latin typeface="Segoe UI" panose="020B0502040204020203" pitchFamily="34" charset="0"/>
              </a:rPr>
              <a:t>Nr</a:t>
            </a:r>
            <a:r>
              <a:rPr lang="nb-NO" sz="1200" b="0" i="0" dirty="0">
                <a:effectLst/>
                <a:latin typeface="Segoe UI" panose="020B0502040204020203" pitchFamily="34" charset="0"/>
              </a:rPr>
              <a:t> 3: Under forutsetning av at opplæringen driftes i samarbeid med kommune da det er kommunen som har ansvar for inntak til ungdom som har rett til grunnskole.</a:t>
            </a:r>
          </a:p>
          <a:p>
            <a:endParaRPr lang="nb-NO" dirty="0"/>
          </a:p>
        </p:txBody>
      </p:sp>
      <p:sp>
        <p:nvSpPr>
          <p:cNvPr id="4" name="Plassholder for lysbildenummer 3"/>
          <p:cNvSpPr>
            <a:spLocks noGrp="1"/>
          </p:cNvSpPr>
          <p:nvPr>
            <p:ph type="sldNum" sz="quarter" idx="5"/>
          </p:nvPr>
        </p:nvSpPr>
        <p:spPr/>
        <p:txBody>
          <a:bodyPr/>
          <a:lstStyle/>
          <a:p>
            <a:fld id="{A995DCCE-AD0C-4B83-954A-C9FAE5F50DAE}" type="slidenum">
              <a:rPr lang="nb-NO" smtClean="0"/>
              <a:t>5</a:t>
            </a:fld>
            <a:endParaRPr lang="nb-NO"/>
          </a:p>
        </p:txBody>
      </p:sp>
    </p:spTree>
    <p:extLst>
      <p:ext uri="{BB962C8B-B14F-4D97-AF65-F5344CB8AC3E}">
        <p14:creationId xmlns:p14="http://schemas.microsoft.com/office/powerpoint/2010/main" val="157217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holder til på Hønefoss videregående skole. Selv om elevene er grunnskole elever inkluderes vi i alt på videregående, </a:t>
            </a:r>
            <a:r>
              <a:rPr lang="nb-NO" dirty="0" err="1"/>
              <a:t>feks</a:t>
            </a:r>
            <a:r>
              <a:rPr lang="nb-NO" dirty="0"/>
              <a:t> felles temadager, elevrådet</a:t>
            </a:r>
          </a:p>
          <a:p>
            <a:endParaRPr lang="nb-NO" dirty="0"/>
          </a:p>
          <a:p>
            <a:r>
              <a:rPr lang="nb-NO" dirty="0"/>
              <a:t>Hvor mange år de skal/bør gå har vi samtale med elvene om. Vi kontaktlærere kommer med anbefaling utfra hva vi mener er det beste å gjøre. Det er ikke alltid elevene hører på oss, men vi kan ikke tvinge dem </a:t>
            </a:r>
          </a:p>
          <a:p>
            <a:endParaRPr lang="nb-NO" dirty="0"/>
          </a:p>
          <a:p>
            <a:r>
              <a:rPr lang="nb-NO" dirty="0"/>
              <a:t>Elevene meldes opp til eksamen og gjennomfører eksamen for 10 trinn på lik linje med alle 10 trinns elever i Norge </a:t>
            </a:r>
          </a:p>
          <a:p>
            <a:endParaRPr lang="nb-NO" dirty="0"/>
          </a:p>
          <a:p>
            <a:r>
              <a:rPr lang="nb-NO" dirty="0"/>
              <a:t>Det var første gang forrige skole år at vi hadde eksamen med denne gruppe elever, og de hadde matte skriftlig og samfunnsfag muntlig. Eksterne sensor i muntlig kom fra ungdomsskole i kommunen. Elevene klarte seg bra (</a:t>
            </a:r>
            <a:r>
              <a:rPr lang="nb-NO" dirty="0" err="1"/>
              <a:t>ihvertfall</a:t>
            </a:r>
            <a:r>
              <a:rPr lang="nb-NO" dirty="0"/>
              <a:t> på muntlig) og eksamenskarakteren samsvarte med standpunktkarakteren. </a:t>
            </a:r>
          </a:p>
          <a:p>
            <a:endParaRPr lang="nb-NO" dirty="0"/>
          </a:p>
          <a:p>
            <a:r>
              <a:rPr lang="nb-NO" dirty="0"/>
              <a:t>Vi sendte 18 (???) til </a:t>
            </a:r>
            <a:r>
              <a:rPr lang="nb-NO" dirty="0" err="1"/>
              <a:t>vgs</a:t>
            </a:r>
            <a:r>
              <a:rPr lang="nb-NO" dirty="0"/>
              <a:t> og </a:t>
            </a:r>
            <a:r>
              <a:rPr lang="nb-NO" dirty="0" err="1"/>
              <a:t>ca</a:t>
            </a:r>
            <a:r>
              <a:rPr lang="nb-NO" dirty="0"/>
              <a:t> 10 kom inn på førstevalget sitt på første inntak.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Vitnemål: Hvis de har vitnemål og karakter er det den beste karakteren som blir stående på det nye vitnemålet, de kan ikke gå ned i </a:t>
            </a:r>
            <a:r>
              <a:rPr lang="nb-NO" dirty="0" err="1"/>
              <a:t>karkater</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Akkurat nå har vi 42 elever. 30 elever har søkt </a:t>
            </a:r>
            <a:r>
              <a:rPr lang="nb-NO" dirty="0" err="1"/>
              <a:t>vgs</a:t>
            </a:r>
            <a:r>
              <a:rPr lang="nb-NO" dirty="0"/>
              <a:t> neste år, 27 av disse skal ha en eksamen, 3 elever søker seg inn på det utenlandske vitnemålet sitt. 12 elever skal gå et år til hos oss. Hvor mange plasser vi har neste år vet vi ikke, men det blir forhåpentlig vis 30 plasser</a:t>
            </a:r>
          </a:p>
          <a:p>
            <a:endParaRPr lang="nb-NO" dirty="0"/>
          </a:p>
        </p:txBody>
      </p:sp>
      <p:sp>
        <p:nvSpPr>
          <p:cNvPr id="4" name="Plassholder for lysbildenummer 3"/>
          <p:cNvSpPr>
            <a:spLocks noGrp="1"/>
          </p:cNvSpPr>
          <p:nvPr>
            <p:ph type="sldNum" sz="quarter" idx="5"/>
          </p:nvPr>
        </p:nvSpPr>
        <p:spPr/>
        <p:txBody>
          <a:bodyPr/>
          <a:lstStyle/>
          <a:p>
            <a:fld id="{A995DCCE-AD0C-4B83-954A-C9FAE5F50DAE}" type="slidenum">
              <a:rPr lang="nb-NO" smtClean="0"/>
              <a:t>6</a:t>
            </a:fld>
            <a:endParaRPr lang="nb-NO"/>
          </a:p>
        </p:txBody>
      </p:sp>
    </p:spTree>
    <p:extLst>
      <p:ext uri="{BB962C8B-B14F-4D97-AF65-F5344CB8AC3E}">
        <p14:creationId xmlns:p14="http://schemas.microsoft.com/office/powerpoint/2010/main" val="384947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første ukene bruker vi til å skape gode relasjoner til elevene, det er viktig for at vi skal få til et godt læringsmiljø</a:t>
            </a:r>
          </a:p>
          <a:p>
            <a:endParaRPr lang="nb-NO" dirty="0"/>
          </a:p>
          <a:p>
            <a:r>
              <a:rPr lang="nb-NO" dirty="0"/>
              <a:t>Vi er tydelige i hva vi forventer av elevene, som være stille når lærer eller andre snakker, komme tidsnok når skolen starter og etter pauser (anmerkning), si fra hvis de ikke kommer på skolen, jobbe med skolearbeid i timene, telefoner skal kun brukes til skolerelaterte ting, </a:t>
            </a:r>
          </a:p>
          <a:p>
            <a:r>
              <a:rPr lang="nb-NO" dirty="0"/>
              <a:t>Vi forventer at elevene gjør en innsatt for å lære, følger regler. </a:t>
            </a:r>
          </a:p>
          <a:p>
            <a:endParaRPr lang="nb-NO" dirty="0"/>
          </a:p>
          <a:p>
            <a:r>
              <a:rPr lang="nb-NO" dirty="0"/>
              <a:t>Vi stiller også krav til foresatte. Er eleven under 18 år så er det foresatte som skal gi beskjed ved fravær. Har eleven noen kroniske sykdommer må de skaffe dokumentasjon. Alle elevene har startsamtale med foresatte og tolk ved skolestart. Da får de forklart hva kombinasjonsprogram er, reglene og hva som forventes både av elever og foresatte. </a:t>
            </a:r>
          </a:p>
          <a:p>
            <a:endParaRPr lang="nb-NO" dirty="0"/>
          </a:p>
          <a:p>
            <a:r>
              <a:rPr lang="nb-NO" dirty="0"/>
              <a:t>Hvis elever er borte og vi ikke har fått beskjed etterlyser vi dem med en gang. Vi har tro på at det å føle seg velkommen og savnet når de ikke er der vil føre til et ønske om å komme på skolen. Vi har lite fravær </a:t>
            </a:r>
          </a:p>
          <a:p>
            <a:endParaRPr lang="nb-NO" dirty="0"/>
          </a:p>
          <a:p>
            <a:r>
              <a:rPr lang="nb-NO" dirty="0"/>
              <a:t>Vi jobber mye med å lære elevene strategier, hvordan lære. Tiden fra vi starter til </a:t>
            </a:r>
            <a:r>
              <a:rPr lang="nb-NO" dirty="0" err="1"/>
              <a:t>ca</a:t>
            </a:r>
            <a:r>
              <a:rPr lang="nb-NO" dirty="0"/>
              <a:t> høstferien har vi fokus på strategier. Vi introduserer litt forskjellig og disse brukes i alle fag. </a:t>
            </a:r>
          </a:p>
          <a:p>
            <a:r>
              <a:rPr lang="nb-NO" dirty="0"/>
              <a:t> </a:t>
            </a:r>
          </a:p>
          <a:p>
            <a:r>
              <a:rPr lang="nb-NO" dirty="0"/>
              <a:t>Vi ønsker at elevene skal oversette til morsmål, dette fordi de må ha et bilde/en ide/forståelse av hva de skal lære. Da kan vi bygge videre på det de </a:t>
            </a:r>
            <a:r>
              <a:rPr lang="nb-NO" dirty="0" err="1"/>
              <a:t>evt</a:t>
            </a:r>
            <a:r>
              <a:rPr lang="nb-NO" dirty="0"/>
              <a:t> kan.  </a:t>
            </a:r>
          </a:p>
          <a:p>
            <a:endParaRPr lang="nb-NO" dirty="0"/>
          </a:p>
          <a:p>
            <a:r>
              <a:rPr lang="nb-NO" dirty="0"/>
              <a:t>Vi har mandat til å velge ut kompetanse mål vi tenker er viktige for å klare videregående bedre, og velge bort kompetansemål vi tenker er mindre viktige. Her er samarbeid mellom videregående lærere og grunnskole lærere helt avgjørende. Vi nyter godt av hverandres kompetanse. </a:t>
            </a:r>
          </a:p>
          <a:p>
            <a:endParaRPr lang="nb-NO" dirty="0"/>
          </a:p>
          <a:p>
            <a:endParaRPr lang="nb-NO" dirty="0"/>
          </a:p>
        </p:txBody>
      </p:sp>
      <p:sp>
        <p:nvSpPr>
          <p:cNvPr id="4" name="Plassholder for lysbildenummer 3"/>
          <p:cNvSpPr>
            <a:spLocks noGrp="1"/>
          </p:cNvSpPr>
          <p:nvPr>
            <p:ph type="sldNum" sz="quarter" idx="5"/>
          </p:nvPr>
        </p:nvSpPr>
        <p:spPr/>
        <p:txBody>
          <a:bodyPr/>
          <a:lstStyle/>
          <a:p>
            <a:fld id="{A995DCCE-AD0C-4B83-954A-C9FAE5F50DAE}" type="slidenum">
              <a:rPr lang="nb-NO" smtClean="0"/>
              <a:t>7</a:t>
            </a:fld>
            <a:endParaRPr lang="nb-NO"/>
          </a:p>
        </p:txBody>
      </p:sp>
    </p:spTree>
    <p:extLst>
      <p:ext uri="{BB962C8B-B14F-4D97-AF65-F5344CB8AC3E}">
        <p14:creationId xmlns:p14="http://schemas.microsoft.com/office/powerpoint/2010/main" val="287260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viktig at elevene inkluderes i en klassen, de lærer å bli en del av en gruppe, elevene får venner. Som igjen kan føre til litt mindre ensomhet. Elevene blir vant med at det stilles krav til innsats på skolen</a:t>
            </a:r>
          </a:p>
          <a:p>
            <a:endParaRPr lang="nb-NO" dirty="0"/>
          </a:p>
          <a:p>
            <a:r>
              <a:rPr lang="nb-NO" dirty="0"/>
              <a:t>De lærer mere norsk, både muntlig og skriftlig/hverdagsspråk og akademisk språk. </a:t>
            </a:r>
          </a:p>
          <a:p>
            <a:endParaRPr lang="nb-NO" dirty="0"/>
          </a:p>
          <a:p>
            <a:r>
              <a:rPr lang="nb-NO" dirty="0"/>
              <a:t>Arbeidsoppgavene er tilpasset med utgangspunkt i kompetansemålene for 10 trinn. Alt vi gjør er med tanke på hva de kan møte på videregående, så når de starter der har de lært (i hvert fall hørt) om argumenterende tekster, språkhistorie, revolusjoner rundt i verden, kan noen engelske ord og temaer innenfor engelsk faget, temaer i naturfag og matematikk</a:t>
            </a:r>
          </a:p>
          <a:p>
            <a:endParaRPr lang="nb-NO" dirty="0"/>
          </a:p>
          <a:p>
            <a:r>
              <a:rPr lang="nb-NO" dirty="0"/>
              <a:t>Vi er opptatt av at de skal få vise sin kompetanse, uavhengig av skolebakgrunn så har alle elever kompetanse. Elevene får anerkjennelse for det de kan. </a:t>
            </a:r>
          </a:p>
          <a:p>
            <a:endParaRPr lang="nb-NO" dirty="0"/>
          </a:p>
          <a:p>
            <a:r>
              <a:rPr lang="nb-NO" dirty="0"/>
              <a:t>Elevene får mulighet til å få et fullverdig vitnemål som kan brukes til å søke videregående med, de kan forbedre et mangelfullt vitnemål. Norsk vitnemål kan være viktig for oppholdstillatelsen, de trenger karakter i norsk og samfunnsfag, og trenger ikke ta norsk og samfunnskunnskapsprøve.</a:t>
            </a:r>
          </a:p>
          <a:p>
            <a:endParaRPr lang="nb-NO" dirty="0"/>
          </a:p>
          <a:p>
            <a:r>
              <a:rPr lang="nb-NO" dirty="0"/>
              <a:t>Når elevene har vært hos oss og går videre til videregående skole har de en kompetanse om systemet på videregående andre ikke har. De kjenner bla skolen og læringsplattformen teams. De kjenner til 10% regelen, fraværssystemet Visma </a:t>
            </a:r>
            <a:r>
              <a:rPr lang="nb-NO" dirty="0" err="1"/>
              <a:t>inSchool</a:t>
            </a:r>
            <a:r>
              <a:rPr lang="nb-NO" dirty="0"/>
              <a:t> og lært seg og gi beskjed ved fravær. Dette er positivt både ovenfor andre elever og lærere. </a:t>
            </a:r>
          </a:p>
          <a:p>
            <a:endParaRPr lang="nb-NO" dirty="0"/>
          </a:p>
          <a:p>
            <a:r>
              <a:rPr lang="nb-NO" dirty="0"/>
              <a:t>Elevene er allerede integrert på skolen før de starter på videregående</a:t>
            </a:r>
          </a:p>
          <a:p>
            <a:endParaRPr lang="nb-NO" dirty="0"/>
          </a:p>
          <a:p>
            <a:r>
              <a:rPr lang="nb-NO" dirty="0"/>
              <a:t>Lærerne som underviser i kombinasjonsprogram ønsker selv å undervise der, de er interessert i å få elevene mest mulig i stand til å klare å fullføre og bestå videregående skole.  </a:t>
            </a:r>
          </a:p>
          <a:p>
            <a:endParaRPr lang="nb-NO" dirty="0"/>
          </a:p>
          <a:p>
            <a:r>
              <a:rPr lang="nb-NO" dirty="0"/>
              <a:t>Elevene har voksenpersoner de kan spørre om hjelp og råd tilgjengelig når de starter videregående. Vi kontaktlærere hjelper fortsatt elever som har avsluttet hos oss, selv om det ikke helt er vår jobb. </a:t>
            </a:r>
          </a:p>
          <a:p>
            <a:endParaRPr lang="nb-NO" dirty="0"/>
          </a:p>
        </p:txBody>
      </p:sp>
      <p:sp>
        <p:nvSpPr>
          <p:cNvPr id="4" name="Plassholder for lysbildenummer 3"/>
          <p:cNvSpPr>
            <a:spLocks noGrp="1"/>
          </p:cNvSpPr>
          <p:nvPr>
            <p:ph type="sldNum" sz="quarter" idx="5"/>
          </p:nvPr>
        </p:nvSpPr>
        <p:spPr/>
        <p:txBody>
          <a:bodyPr/>
          <a:lstStyle/>
          <a:p>
            <a:fld id="{A995DCCE-AD0C-4B83-954A-C9FAE5F50DAE}" type="slidenum">
              <a:rPr lang="nb-NO" smtClean="0"/>
              <a:t>8</a:t>
            </a:fld>
            <a:endParaRPr lang="nb-NO"/>
          </a:p>
        </p:txBody>
      </p:sp>
    </p:spTree>
    <p:extLst>
      <p:ext uri="{BB962C8B-B14F-4D97-AF65-F5344CB8AC3E}">
        <p14:creationId xmlns:p14="http://schemas.microsoft.com/office/powerpoint/2010/main" val="193926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 for meg </a:t>
            </a:r>
          </a:p>
        </p:txBody>
      </p:sp>
      <p:sp>
        <p:nvSpPr>
          <p:cNvPr id="4" name="Plassholder for lysbildenummer 3"/>
          <p:cNvSpPr>
            <a:spLocks noGrp="1"/>
          </p:cNvSpPr>
          <p:nvPr>
            <p:ph type="sldNum" sz="quarter" idx="5"/>
          </p:nvPr>
        </p:nvSpPr>
        <p:spPr/>
        <p:txBody>
          <a:bodyPr/>
          <a:lstStyle/>
          <a:p>
            <a:fld id="{A995DCCE-AD0C-4B83-954A-C9FAE5F50DAE}" type="slidenum">
              <a:rPr lang="nb-NO" smtClean="0"/>
              <a:t>9</a:t>
            </a:fld>
            <a:endParaRPr lang="nb-NO"/>
          </a:p>
        </p:txBody>
      </p:sp>
    </p:spTree>
    <p:extLst>
      <p:ext uri="{BB962C8B-B14F-4D97-AF65-F5344CB8AC3E}">
        <p14:creationId xmlns:p14="http://schemas.microsoft.com/office/powerpoint/2010/main" val="243420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2AD1F6-0C7C-8C31-8256-02D01815FC5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09F5136-13B0-B7BA-86C9-A3898D413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0F1E532-3754-B329-E877-62E2AA98AB8F}"/>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5" name="Plassholder for bunntekst 4">
            <a:extLst>
              <a:ext uri="{FF2B5EF4-FFF2-40B4-BE49-F238E27FC236}">
                <a16:creationId xmlns:a16="http://schemas.microsoft.com/office/drawing/2014/main" id="{B18FE797-D519-54E0-D038-0BC234842AA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A81AB4E-CA48-7795-DAF8-BC04A5D9E39D}"/>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406798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89832C-752D-A4AF-41B9-A7D3B30E54F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F619396-38BC-B6FF-129A-FAD756C1A3F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E94DEAD-3158-CEDD-6DC0-14B31CAA5EAA}"/>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5" name="Plassholder for bunntekst 4">
            <a:extLst>
              <a:ext uri="{FF2B5EF4-FFF2-40B4-BE49-F238E27FC236}">
                <a16:creationId xmlns:a16="http://schemas.microsoft.com/office/drawing/2014/main" id="{098DA427-EA29-1221-DA78-3D84AC3701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3584B5F-7205-55D5-9000-444C60E1CC77}"/>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220489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CFE7EC2-BF66-BE4A-CB3F-0814D660CF2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655E10E-AEB9-5D7F-E473-019CEF337AA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253CB-BB9E-3602-18DF-42500DAA0965}"/>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5" name="Plassholder for bunntekst 4">
            <a:extLst>
              <a:ext uri="{FF2B5EF4-FFF2-40B4-BE49-F238E27FC236}">
                <a16:creationId xmlns:a16="http://schemas.microsoft.com/office/drawing/2014/main" id="{1FD104E2-0330-9CD6-4546-C022A89AB6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15E74B-17AF-59F0-BB30-6D1E6761A620}"/>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12160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4EE98F-12CF-F514-C4DF-CE08D6835CA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A067F94-CE16-1E2F-9F52-917C18C3E7D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4C864C-9398-93FA-0555-A3D8D8C6FFA5}"/>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5" name="Plassholder for bunntekst 4">
            <a:extLst>
              <a:ext uri="{FF2B5EF4-FFF2-40B4-BE49-F238E27FC236}">
                <a16:creationId xmlns:a16="http://schemas.microsoft.com/office/drawing/2014/main" id="{36730C32-ED8A-16BA-33AB-A437EDDFFE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40904A5-3BE7-5158-5FDB-66F25321B1D2}"/>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325033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75256A-8D1D-5299-49B1-331CDA95288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3ABDC16-E45C-85A0-5919-EC6F509D7C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BF393AC-AB5C-041C-6329-FACD2C3006B6}"/>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5" name="Plassholder for bunntekst 4">
            <a:extLst>
              <a:ext uri="{FF2B5EF4-FFF2-40B4-BE49-F238E27FC236}">
                <a16:creationId xmlns:a16="http://schemas.microsoft.com/office/drawing/2014/main" id="{7838F00C-4D88-1DB5-BB48-6AF6FB8795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0EC6695-DF96-0810-1B38-AB63FEC66DC8}"/>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37800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D7C691-989A-B50A-AEED-4192FB1ECD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36A7C3F-BBFE-2CBF-000E-2ADDFC03FF4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2770131-E5F7-EA9A-1760-B15320E83BC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8C640A7-B1EE-D22A-4361-1D2FDF41142E}"/>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6" name="Plassholder for bunntekst 5">
            <a:extLst>
              <a:ext uri="{FF2B5EF4-FFF2-40B4-BE49-F238E27FC236}">
                <a16:creationId xmlns:a16="http://schemas.microsoft.com/office/drawing/2014/main" id="{69FDED93-653F-0AA7-4C10-98ABA4035C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EF5B522-20AE-7754-FCF0-9F87700046C0}"/>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293982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455C4D-2895-C087-BF38-37206B496F7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3D25ED5-BC78-1D49-431C-DA1BE6710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13A875D-0526-2FBE-21CC-A6D44C09C91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939EEF7-8E26-65B9-2A4D-287109E97A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88F08DB-A940-D792-F2DC-FCB21A58176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622186F-2833-C59A-3F4C-591B9949F00A}"/>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8" name="Plassholder for bunntekst 7">
            <a:extLst>
              <a:ext uri="{FF2B5EF4-FFF2-40B4-BE49-F238E27FC236}">
                <a16:creationId xmlns:a16="http://schemas.microsoft.com/office/drawing/2014/main" id="{75EBC61A-CC81-2B30-B349-B964703489A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4CD4120-6004-B40F-D70E-7DF5D288065B}"/>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193891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6F8005-C91C-288D-57E8-0B6B182D3FB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EE1041C-8368-2E0B-6EA3-8E1903CA029F}"/>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4" name="Plassholder for bunntekst 3">
            <a:extLst>
              <a:ext uri="{FF2B5EF4-FFF2-40B4-BE49-F238E27FC236}">
                <a16:creationId xmlns:a16="http://schemas.microsoft.com/office/drawing/2014/main" id="{CDB0FA99-084A-7E24-83B2-E55C1149149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C2577EB-DF7C-1F43-7755-B25507741FD1}"/>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144031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FDE9906-6F87-F5E7-8C49-5CDB6F63A61A}"/>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3" name="Plassholder for bunntekst 2">
            <a:extLst>
              <a:ext uri="{FF2B5EF4-FFF2-40B4-BE49-F238E27FC236}">
                <a16:creationId xmlns:a16="http://schemas.microsoft.com/office/drawing/2014/main" id="{A709FDE2-DB74-DF04-9D53-C80776CF56B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ED2BDDA-AF54-D371-568C-777CC288E279}"/>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296890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828458-207D-F6CF-C626-EE2A3FF5A27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A1F46D6-C74F-EC20-997A-2D22519E7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9520515-0241-DD2D-05DB-237AA1640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55CFEB9-2BE0-0506-37F0-A07668BE2DFD}"/>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6" name="Plassholder for bunntekst 5">
            <a:extLst>
              <a:ext uri="{FF2B5EF4-FFF2-40B4-BE49-F238E27FC236}">
                <a16:creationId xmlns:a16="http://schemas.microsoft.com/office/drawing/2014/main" id="{20F4F2FB-5E71-ED2A-B4D1-33C41D78E08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0F7BE07-D8D9-63D7-779D-2A91EE318431}"/>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23723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C501CA-9F7E-DD3F-7CE3-AF00BABD71D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73FFD19-92A6-3360-EA61-789F1C593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66F32BF-F0EF-12BE-AEAE-6FC407ECA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6C091F7-6BFD-E2CC-36A6-9FD96FEBE97F}"/>
              </a:ext>
            </a:extLst>
          </p:cNvPr>
          <p:cNvSpPr>
            <a:spLocks noGrp="1"/>
          </p:cNvSpPr>
          <p:nvPr>
            <p:ph type="dt" sz="half" idx="10"/>
          </p:nvPr>
        </p:nvSpPr>
        <p:spPr/>
        <p:txBody>
          <a:bodyPr/>
          <a:lstStyle/>
          <a:p>
            <a:fld id="{7FF6B101-DB83-485D-9A66-B3713AEBEF1A}" type="datetimeFigureOut">
              <a:rPr lang="nb-NO" smtClean="0"/>
              <a:t>19.02.2024</a:t>
            </a:fld>
            <a:endParaRPr lang="nb-NO"/>
          </a:p>
        </p:txBody>
      </p:sp>
      <p:sp>
        <p:nvSpPr>
          <p:cNvPr id="6" name="Plassholder for bunntekst 5">
            <a:extLst>
              <a:ext uri="{FF2B5EF4-FFF2-40B4-BE49-F238E27FC236}">
                <a16:creationId xmlns:a16="http://schemas.microsoft.com/office/drawing/2014/main" id="{300DF26E-7180-4FF7-18FA-B24F7807673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2983929-8200-2A70-6405-415C2DBFB62E}"/>
              </a:ext>
            </a:extLst>
          </p:cNvPr>
          <p:cNvSpPr>
            <a:spLocks noGrp="1"/>
          </p:cNvSpPr>
          <p:nvPr>
            <p:ph type="sldNum" sz="quarter" idx="12"/>
          </p:nvPr>
        </p:nvSpPr>
        <p:spPr/>
        <p:txBody>
          <a:bodyPr/>
          <a:lstStyle/>
          <a:p>
            <a:fld id="{B785A725-3684-4E77-A2AC-26E72C41DFEA}" type="slidenum">
              <a:rPr lang="nb-NO" smtClean="0"/>
              <a:t>‹#›</a:t>
            </a:fld>
            <a:endParaRPr lang="nb-NO"/>
          </a:p>
        </p:txBody>
      </p:sp>
    </p:spTree>
    <p:extLst>
      <p:ext uri="{BB962C8B-B14F-4D97-AF65-F5344CB8AC3E}">
        <p14:creationId xmlns:p14="http://schemas.microsoft.com/office/powerpoint/2010/main" val="223598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E1BB81F-3182-C298-1774-C675C5C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9F93F6-1A0D-2B4C-29A2-0907F8CDD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403163B-F546-1839-043C-F946F01AD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6B101-DB83-485D-9A66-B3713AEBEF1A}" type="datetimeFigureOut">
              <a:rPr lang="nb-NO" smtClean="0"/>
              <a:t>19.02.2024</a:t>
            </a:fld>
            <a:endParaRPr lang="nb-NO"/>
          </a:p>
        </p:txBody>
      </p:sp>
      <p:sp>
        <p:nvSpPr>
          <p:cNvPr id="5" name="Plassholder for bunntekst 4">
            <a:extLst>
              <a:ext uri="{FF2B5EF4-FFF2-40B4-BE49-F238E27FC236}">
                <a16:creationId xmlns:a16="http://schemas.microsoft.com/office/drawing/2014/main" id="{95BF501B-C2AE-2FA7-AEE8-F7ABD3D21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9F6A3B5-EE77-5418-4618-1728C3B56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5A725-3684-4E77-A2AC-26E72C41DFEA}" type="slidenum">
              <a:rPr lang="nb-NO" smtClean="0"/>
              <a:t>‹#›</a:t>
            </a:fld>
            <a:endParaRPr lang="nb-NO"/>
          </a:p>
        </p:txBody>
      </p:sp>
    </p:spTree>
    <p:extLst>
      <p:ext uri="{BB962C8B-B14F-4D97-AF65-F5344CB8AC3E}">
        <p14:creationId xmlns:p14="http://schemas.microsoft.com/office/powerpoint/2010/main" val="308544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ovdata.no/lov/1998-07-17-61/%c2%a74a-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8" name="Rectangle 1062">
            <a:extLst>
              <a:ext uri="{FF2B5EF4-FFF2-40B4-BE49-F238E27FC236}">
                <a16:creationId xmlns:a16="http://schemas.microsoft.com/office/drawing/2014/main" id="{C8814D43-75C6-4E33-8A48-EA5F793E7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12CFCEE-9C4E-F953-E13C-21935AA08F6B}"/>
              </a:ext>
            </a:extLst>
          </p:cNvPr>
          <p:cNvSpPr>
            <a:spLocks noGrp="1"/>
          </p:cNvSpPr>
          <p:nvPr>
            <p:ph type="ctrTitle"/>
          </p:nvPr>
        </p:nvSpPr>
        <p:spPr>
          <a:xfrm>
            <a:off x="612649" y="713232"/>
            <a:ext cx="3522934" cy="3291840"/>
          </a:xfrm>
        </p:spPr>
        <p:txBody>
          <a:bodyPr>
            <a:normAutofit/>
          </a:bodyPr>
          <a:lstStyle/>
          <a:p>
            <a:pPr algn="l"/>
            <a:endParaRPr lang="nb-NO" sz="2600" dirty="0"/>
          </a:p>
        </p:txBody>
      </p:sp>
      <p:sp>
        <p:nvSpPr>
          <p:cNvPr id="3" name="Undertittel 2">
            <a:extLst>
              <a:ext uri="{FF2B5EF4-FFF2-40B4-BE49-F238E27FC236}">
                <a16:creationId xmlns:a16="http://schemas.microsoft.com/office/drawing/2014/main" id="{23BB1CE6-5B6B-C1D2-B299-F617B4A6B37A}"/>
              </a:ext>
            </a:extLst>
          </p:cNvPr>
          <p:cNvSpPr>
            <a:spLocks noGrp="1"/>
          </p:cNvSpPr>
          <p:nvPr>
            <p:ph type="subTitle" idx="1"/>
          </p:nvPr>
        </p:nvSpPr>
        <p:spPr>
          <a:xfrm>
            <a:off x="612649" y="4389120"/>
            <a:ext cx="3522934" cy="1764792"/>
          </a:xfrm>
        </p:spPr>
        <p:txBody>
          <a:bodyPr>
            <a:normAutofit/>
          </a:bodyPr>
          <a:lstStyle/>
          <a:p>
            <a:pPr algn="l"/>
            <a:r>
              <a:rPr lang="nb-NO" dirty="0"/>
              <a:t>Kombinasjonsprogram </a:t>
            </a:r>
          </a:p>
          <a:p>
            <a:pPr algn="l"/>
            <a:endParaRPr lang="nb-NO" dirty="0"/>
          </a:p>
        </p:txBody>
      </p:sp>
      <p:pic>
        <p:nvPicPr>
          <p:cNvPr id="1029" name="Picture 5">
            <a:extLst>
              <a:ext uri="{FF2B5EF4-FFF2-40B4-BE49-F238E27FC236}">
                <a16:creationId xmlns:a16="http://schemas.microsoft.com/office/drawing/2014/main" id="{2855E69C-3802-B5E3-63FE-1B77A2EDC2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23" b="-2"/>
          <a:stretch/>
        </p:blipFill>
        <p:spPr bwMode="auto">
          <a:xfrm>
            <a:off x="4654842" y="10"/>
            <a:ext cx="3008523" cy="4115294"/>
          </a:xfrm>
          <a:custGeom>
            <a:avLst/>
            <a:gdLst/>
            <a:ahLst/>
            <a:cxnLst/>
            <a:rect l="l" t="t" r="r" b="b"/>
            <a:pathLst>
              <a:path w="3008523" h="4115304">
                <a:moveTo>
                  <a:pt x="24852" y="0"/>
                </a:moveTo>
                <a:lnTo>
                  <a:pt x="2979215" y="0"/>
                </a:lnTo>
                <a:lnTo>
                  <a:pt x="2994066" y="116180"/>
                </a:lnTo>
                <a:cubicBezTo>
                  <a:pt x="3005186" y="195816"/>
                  <a:pt x="3009899" y="276075"/>
                  <a:pt x="3008178" y="356320"/>
                </a:cubicBezTo>
                <a:cubicBezTo>
                  <a:pt x="3008319" y="552394"/>
                  <a:pt x="2998582" y="748086"/>
                  <a:pt x="2980941" y="943653"/>
                </a:cubicBezTo>
                <a:cubicBezTo>
                  <a:pt x="2976665" y="1015643"/>
                  <a:pt x="2978598" y="1087813"/>
                  <a:pt x="2986727" y="1159537"/>
                </a:cubicBezTo>
                <a:cubicBezTo>
                  <a:pt x="2994856" y="1240519"/>
                  <a:pt x="2992019" y="1322097"/>
                  <a:pt x="2978260" y="1402470"/>
                </a:cubicBezTo>
                <a:cubicBezTo>
                  <a:pt x="2960902" y="1497713"/>
                  <a:pt x="2968664" y="1592956"/>
                  <a:pt x="2975014" y="1688199"/>
                </a:cubicBezTo>
                <a:cubicBezTo>
                  <a:pt x="2992372" y="1949673"/>
                  <a:pt x="3013541" y="2211147"/>
                  <a:pt x="2999428" y="2473510"/>
                </a:cubicBezTo>
                <a:cubicBezTo>
                  <a:pt x="2996464" y="2529513"/>
                  <a:pt x="2983482" y="2584119"/>
                  <a:pt x="2978118" y="2639740"/>
                </a:cubicBezTo>
                <a:cubicBezTo>
                  <a:pt x="2962453" y="2801400"/>
                  <a:pt x="2980801" y="2962424"/>
                  <a:pt x="2988280" y="3123702"/>
                </a:cubicBezTo>
                <a:cubicBezTo>
                  <a:pt x="2999033" y="3302188"/>
                  <a:pt x="2996860" y="3481118"/>
                  <a:pt x="2981788" y="3659349"/>
                </a:cubicBezTo>
                <a:cubicBezTo>
                  <a:pt x="2972333" y="3756116"/>
                  <a:pt x="2969123" y="3853010"/>
                  <a:pt x="2970287" y="3949936"/>
                </a:cubicBezTo>
                <a:lnTo>
                  <a:pt x="2976835" y="4079050"/>
                </a:lnTo>
                <a:lnTo>
                  <a:pt x="2975002" y="4079008"/>
                </a:lnTo>
                <a:cubicBezTo>
                  <a:pt x="2922505" y="4079573"/>
                  <a:pt x="2870008" y="4083101"/>
                  <a:pt x="2817511" y="4086276"/>
                </a:cubicBezTo>
                <a:cubicBezTo>
                  <a:pt x="2529266" y="4103634"/>
                  <a:pt x="2241021" y="4124803"/>
                  <a:pt x="1951796" y="4110690"/>
                </a:cubicBezTo>
                <a:cubicBezTo>
                  <a:pt x="1890059" y="4107726"/>
                  <a:pt x="1829862" y="4094744"/>
                  <a:pt x="1768546" y="4089380"/>
                </a:cubicBezTo>
                <a:cubicBezTo>
                  <a:pt x="1590335" y="4073715"/>
                  <a:pt x="1412824" y="4092063"/>
                  <a:pt x="1235034" y="4099542"/>
                </a:cubicBezTo>
                <a:cubicBezTo>
                  <a:pt x="1038273" y="4110295"/>
                  <a:pt x="841024" y="4108122"/>
                  <a:pt x="644545" y="4093050"/>
                </a:cubicBezTo>
                <a:cubicBezTo>
                  <a:pt x="537871" y="4083595"/>
                  <a:pt x="431056" y="4080385"/>
                  <a:pt x="324207" y="4081549"/>
                </a:cubicBezTo>
                <a:lnTo>
                  <a:pt x="14165" y="4095812"/>
                </a:lnTo>
                <a:lnTo>
                  <a:pt x="15439" y="4046690"/>
                </a:lnTo>
                <a:cubicBezTo>
                  <a:pt x="18374" y="4018368"/>
                  <a:pt x="22584" y="3990046"/>
                  <a:pt x="28197" y="3961979"/>
                </a:cubicBezTo>
                <a:cubicBezTo>
                  <a:pt x="40955" y="3897553"/>
                  <a:pt x="31514" y="3834402"/>
                  <a:pt x="21563" y="3770614"/>
                </a:cubicBezTo>
                <a:cubicBezTo>
                  <a:pt x="13335" y="3723257"/>
                  <a:pt x="13335" y="3674829"/>
                  <a:pt x="21563" y="3627473"/>
                </a:cubicBezTo>
                <a:cubicBezTo>
                  <a:pt x="40700" y="3525411"/>
                  <a:pt x="30111" y="3423350"/>
                  <a:pt x="20543" y="3322437"/>
                </a:cubicBezTo>
                <a:cubicBezTo>
                  <a:pt x="7785" y="3186823"/>
                  <a:pt x="1406" y="3052357"/>
                  <a:pt x="33300" y="2917763"/>
                </a:cubicBezTo>
                <a:cubicBezTo>
                  <a:pt x="53330" y="2833053"/>
                  <a:pt x="36872" y="2747066"/>
                  <a:pt x="26284" y="2662610"/>
                </a:cubicBezTo>
                <a:cubicBezTo>
                  <a:pt x="18272" y="2599804"/>
                  <a:pt x="17328" y="2536296"/>
                  <a:pt x="23477" y="2473286"/>
                </a:cubicBezTo>
                <a:cubicBezTo>
                  <a:pt x="32790" y="2377718"/>
                  <a:pt x="29486" y="2281334"/>
                  <a:pt x="13654" y="2186621"/>
                </a:cubicBezTo>
                <a:cubicBezTo>
                  <a:pt x="4264" y="2133256"/>
                  <a:pt x="7899" y="2078424"/>
                  <a:pt x="24242" y="2026768"/>
                </a:cubicBezTo>
                <a:cubicBezTo>
                  <a:pt x="48099" y="1952646"/>
                  <a:pt x="33683" y="1876993"/>
                  <a:pt x="24242" y="1802105"/>
                </a:cubicBezTo>
                <a:cubicBezTo>
                  <a:pt x="10081" y="1684607"/>
                  <a:pt x="-6887" y="1567364"/>
                  <a:pt x="3192" y="1448463"/>
                </a:cubicBezTo>
                <a:cubicBezTo>
                  <a:pt x="4787" y="1415892"/>
                  <a:pt x="9316" y="1383526"/>
                  <a:pt x="16716" y="1351759"/>
                </a:cubicBezTo>
                <a:cubicBezTo>
                  <a:pt x="50153" y="1229069"/>
                  <a:pt x="51646" y="1099859"/>
                  <a:pt x="21053" y="976429"/>
                </a:cubicBezTo>
                <a:cubicBezTo>
                  <a:pt x="-11352" y="843621"/>
                  <a:pt x="-4463" y="711579"/>
                  <a:pt x="28835" y="579920"/>
                </a:cubicBezTo>
                <a:cubicBezTo>
                  <a:pt x="65552" y="440185"/>
                  <a:pt x="68779" y="293753"/>
                  <a:pt x="38276" y="152538"/>
                </a:cubicBezTo>
                <a:cubicBezTo>
                  <a:pt x="32318" y="125065"/>
                  <a:pt x="28191" y="97256"/>
                  <a:pt x="25911" y="69298"/>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9" name="sketch line">
            <a:extLst>
              <a:ext uri="{FF2B5EF4-FFF2-40B4-BE49-F238E27FC236}">
                <a16:creationId xmlns:a16="http://schemas.microsoft.com/office/drawing/2014/main" id="{CBFD732F-F4A3-490D-A72E-EEFD47BB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648" y="4179016"/>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5FBF698-BADE-F80D-6684-437CC438E5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12" r="2" b="4330"/>
          <a:stretch/>
        </p:blipFill>
        <p:spPr bwMode="auto">
          <a:xfrm>
            <a:off x="4660458" y="4311230"/>
            <a:ext cx="3851767" cy="2546773"/>
          </a:xfrm>
          <a:custGeom>
            <a:avLst/>
            <a:gdLst/>
            <a:ahLst/>
            <a:cxnLst/>
            <a:rect l="l" t="t" r="r" b="b"/>
            <a:pathLst>
              <a:path w="3851767" h="2546773">
                <a:moveTo>
                  <a:pt x="2228768" y="1329"/>
                </a:moveTo>
                <a:cubicBezTo>
                  <a:pt x="2306504" y="3895"/>
                  <a:pt x="2384120" y="10183"/>
                  <a:pt x="2461354" y="20181"/>
                </a:cubicBezTo>
                <a:cubicBezTo>
                  <a:pt x="2577127" y="36835"/>
                  <a:pt x="2693882" y="26532"/>
                  <a:pt x="2810216" y="19476"/>
                </a:cubicBezTo>
                <a:cubicBezTo>
                  <a:pt x="2951049" y="10867"/>
                  <a:pt x="3091741" y="6210"/>
                  <a:pt x="3232853" y="20323"/>
                </a:cubicBezTo>
                <a:cubicBezTo>
                  <a:pt x="3333228" y="30483"/>
                  <a:pt x="3434162" y="21028"/>
                  <a:pt x="3534817" y="15383"/>
                </a:cubicBezTo>
                <a:cubicBezTo>
                  <a:pt x="3587342" y="11714"/>
                  <a:pt x="3639965" y="9879"/>
                  <a:pt x="3692589" y="9879"/>
                </a:cubicBezTo>
                <a:lnTo>
                  <a:pt x="3834056" y="14814"/>
                </a:lnTo>
                <a:lnTo>
                  <a:pt x="3836624" y="266102"/>
                </a:lnTo>
                <a:cubicBezTo>
                  <a:pt x="3833493" y="376950"/>
                  <a:pt x="3829341" y="487798"/>
                  <a:pt x="3833895" y="598646"/>
                </a:cubicBezTo>
                <a:cubicBezTo>
                  <a:pt x="3842870" y="818327"/>
                  <a:pt x="3853184" y="1038005"/>
                  <a:pt x="3838717" y="1257560"/>
                </a:cubicBezTo>
                <a:cubicBezTo>
                  <a:pt x="3828806" y="1408046"/>
                  <a:pt x="3815811" y="1559288"/>
                  <a:pt x="3819831" y="1710531"/>
                </a:cubicBezTo>
                <a:cubicBezTo>
                  <a:pt x="3824117" y="1865807"/>
                  <a:pt x="3838181" y="2020453"/>
                  <a:pt x="3848495" y="2175350"/>
                </a:cubicBezTo>
                <a:cubicBezTo>
                  <a:pt x="3855955" y="2288984"/>
                  <a:pt x="3850652" y="2403058"/>
                  <a:pt x="3832690" y="2515646"/>
                </a:cubicBezTo>
                <a:lnTo>
                  <a:pt x="3830673" y="2546773"/>
                </a:lnTo>
                <a:lnTo>
                  <a:pt x="20600" y="2546773"/>
                </a:lnTo>
                <a:lnTo>
                  <a:pt x="22581" y="2532072"/>
                </a:lnTo>
                <a:cubicBezTo>
                  <a:pt x="35339" y="2420570"/>
                  <a:pt x="24877" y="2309706"/>
                  <a:pt x="14289" y="2199097"/>
                </a:cubicBezTo>
                <a:cubicBezTo>
                  <a:pt x="2577" y="2063804"/>
                  <a:pt x="6226" y="1927626"/>
                  <a:pt x="25133" y="1793147"/>
                </a:cubicBezTo>
                <a:cubicBezTo>
                  <a:pt x="35786" y="1702096"/>
                  <a:pt x="35530" y="1610100"/>
                  <a:pt x="24367" y="1519113"/>
                </a:cubicBezTo>
                <a:cubicBezTo>
                  <a:pt x="5996" y="1349691"/>
                  <a:pt x="-19775" y="1179121"/>
                  <a:pt x="24367" y="1008806"/>
                </a:cubicBezTo>
                <a:cubicBezTo>
                  <a:pt x="43121" y="936342"/>
                  <a:pt x="37125" y="860307"/>
                  <a:pt x="26663" y="786440"/>
                </a:cubicBezTo>
                <a:cubicBezTo>
                  <a:pt x="9721" y="659871"/>
                  <a:pt x="8778" y="531669"/>
                  <a:pt x="23857" y="404858"/>
                </a:cubicBezTo>
                <a:cubicBezTo>
                  <a:pt x="32239" y="337778"/>
                  <a:pt x="31895" y="269894"/>
                  <a:pt x="22836" y="202904"/>
                </a:cubicBezTo>
                <a:cubicBezTo>
                  <a:pt x="16458" y="161314"/>
                  <a:pt x="17159" y="119533"/>
                  <a:pt x="18260" y="77719"/>
                </a:cubicBezTo>
                <a:lnTo>
                  <a:pt x="17201" y="16987"/>
                </a:lnTo>
                <a:lnTo>
                  <a:pt x="155607" y="20171"/>
                </a:lnTo>
                <a:cubicBezTo>
                  <a:pt x="345286" y="19609"/>
                  <a:pt x="534670" y="7199"/>
                  <a:pt x="723345" y="9315"/>
                </a:cubicBezTo>
                <a:cubicBezTo>
                  <a:pt x="828339" y="10444"/>
                  <a:pt x="933054" y="31612"/>
                  <a:pt x="1038328" y="27661"/>
                </a:cubicBezTo>
                <a:cubicBezTo>
                  <a:pt x="1357371" y="16089"/>
                  <a:pt x="1676555" y="19899"/>
                  <a:pt x="1995458" y="4798"/>
                </a:cubicBezTo>
                <a:cubicBezTo>
                  <a:pt x="2073175" y="-85"/>
                  <a:pt x="2151032" y="-1238"/>
                  <a:pt x="2228768" y="132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F0C4A9E-78A9-8A8C-F138-0ACA457A07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815" r="1" b="11838"/>
          <a:stretch/>
        </p:blipFill>
        <p:spPr bwMode="auto">
          <a:xfrm>
            <a:off x="8699547" y="4187535"/>
            <a:ext cx="3492455" cy="2670464"/>
          </a:xfrm>
          <a:custGeom>
            <a:avLst/>
            <a:gdLst/>
            <a:ahLst/>
            <a:cxnLst/>
            <a:rect l="l" t="t" r="r" b="b"/>
            <a:pathLst>
              <a:path w="3492455" h="2670464">
                <a:moveTo>
                  <a:pt x="3492454" y="0"/>
                </a:moveTo>
                <a:lnTo>
                  <a:pt x="3492455" y="0"/>
                </a:lnTo>
                <a:lnTo>
                  <a:pt x="3492455" y="2670464"/>
                </a:lnTo>
                <a:lnTo>
                  <a:pt x="22094" y="2670464"/>
                </a:lnTo>
                <a:lnTo>
                  <a:pt x="26537" y="2636565"/>
                </a:lnTo>
                <a:cubicBezTo>
                  <a:pt x="37788" y="2451923"/>
                  <a:pt x="28413" y="2267533"/>
                  <a:pt x="15822" y="2083521"/>
                </a:cubicBezTo>
                <a:cubicBezTo>
                  <a:pt x="-1861" y="1835118"/>
                  <a:pt x="-387" y="1585844"/>
                  <a:pt x="20242" y="1337642"/>
                </a:cubicBezTo>
                <a:cubicBezTo>
                  <a:pt x="41459" y="1117571"/>
                  <a:pt x="37454" y="895988"/>
                  <a:pt x="8320" y="676712"/>
                </a:cubicBezTo>
                <a:cubicBezTo>
                  <a:pt x="-9495" y="552441"/>
                  <a:pt x="6579" y="427036"/>
                  <a:pt x="8320" y="302134"/>
                </a:cubicBezTo>
                <a:lnTo>
                  <a:pt x="12190" y="139575"/>
                </a:lnTo>
                <a:lnTo>
                  <a:pt x="99516" y="133852"/>
                </a:lnTo>
                <a:cubicBezTo>
                  <a:pt x="211510" y="121998"/>
                  <a:pt x="323504" y="131171"/>
                  <a:pt x="435498" y="139780"/>
                </a:cubicBezTo>
                <a:cubicBezTo>
                  <a:pt x="632608" y="155162"/>
                  <a:pt x="829578" y="148247"/>
                  <a:pt x="1026268" y="136957"/>
                </a:cubicBezTo>
                <a:cubicBezTo>
                  <a:pt x="1161684" y="129731"/>
                  <a:pt x="1297462" y="133697"/>
                  <a:pt x="1432246" y="148811"/>
                </a:cubicBezTo>
                <a:lnTo>
                  <a:pt x="1479476" y="151347"/>
                </a:lnTo>
                <a:lnTo>
                  <a:pt x="1505794" y="154630"/>
                </a:lnTo>
                <a:lnTo>
                  <a:pt x="1623334" y="159020"/>
                </a:lnTo>
                <a:lnTo>
                  <a:pt x="1624456" y="159537"/>
                </a:lnTo>
                <a:lnTo>
                  <a:pt x="1638454" y="159537"/>
                </a:lnTo>
                <a:lnTo>
                  <a:pt x="1639578" y="158918"/>
                </a:lnTo>
                <a:lnTo>
                  <a:pt x="1754394" y="154630"/>
                </a:lnTo>
                <a:lnTo>
                  <a:pt x="1839394" y="144027"/>
                </a:lnTo>
                <a:lnTo>
                  <a:pt x="1958902" y="138104"/>
                </a:lnTo>
                <a:cubicBezTo>
                  <a:pt x="2055700" y="136855"/>
                  <a:pt x="2152544" y="139151"/>
                  <a:pt x="2249244" y="145001"/>
                </a:cubicBezTo>
                <a:cubicBezTo>
                  <a:pt x="2427314" y="153610"/>
                  <a:pt x="2605104" y="144719"/>
                  <a:pt x="2783036" y="134275"/>
                </a:cubicBezTo>
                <a:cubicBezTo>
                  <a:pt x="2994564" y="121857"/>
                  <a:pt x="3205954" y="141614"/>
                  <a:pt x="3417482" y="144578"/>
                </a:cubicBezTo>
                <a:cubicBezTo>
                  <a:pt x="3436450" y="144861"/>
                  <a:pt x="3455454" y="143802"/>
                  <a:pt x="3474460" y="142496"/>
                </a:cubicBezTo>
                <a:lnTo>
                  <a:pt x="3492454" y="14137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DE4A69AC-770B-1E33-00AF-C535DC8B47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602" r="2" b="2"/>
          <a:stretch/>
        </p:blipFill>
        <p:spPr bwMode="auto">
          <a:xfrm>
            <a:off x="7854807" y="-2"/>
            <a:ext cx="4337195" cy="4244532"/>
          </a:xfrm>
          <a:custGeom>
            <a:avLst/>
            <a:gdLst/>
            <a:ahLst/>
            <a:cxnLst/>
            <a:rect l="l" t="t" r="r" b="b"/>
            <a:pathLst>
              <a:path w="4337195" h="4244532">
                <a:moveTo>
                  <a:pt x="24052" y="0"/>
                </a:moveTo>
                <a:lnTo>
                  <a:pt x="4337195" y="0"/>
                </a:lnTo>
                <a:lnTo>
                  <a:pt x="4337195" y="4244532"/>
                </a:lnTo>
                <a:lnTo>
                  <a:pt x="4337193" y="4244532"/>
                </a:lnTo>
                <a:lnTo>
                  <a:pt x="4337193" y="4095069"/>
                </a:lnTo>
                <a:lnTo>
                  <a:pt x="3956757" y="4077385"/>
                </a:lnTo>
                <a:cubicBezTo>
                  <a:pt x="3688111" y="4074422"/>
                  <a:pt x="3418905" y="4066377"/>
                  <a:pt x="3151099" y="4091498"/>
                </a:cubicBezTo>
                <a:cubicBezTo>
                  <a:pt x="2969669" y="4108573"/>
                  <a:pt x="2789079" y="4101800"/>
                  <a:pt x="2607789" y="4098695"/>
                </a:cubicBezTo>
                <a:cubicBezTo>
                  <a:pt x="2404097" y="4095167"/>
                  <a:pt x="2200271" y="4096860"/>
                  <a:pt x="1996579" y="4096860"/>
                </a:cubicBezTo>
                <a:cubicBezTo>
                  <a:pt x="1907965" y="4097143"/>
                  <a:pt x="1819909" y="4092344"/>
                  <a:pt x="1731715" y="4084159"/>
                </a:cubicBezTo>
                <a:cubicBezTo>
                  <a:pt x="1603761" y="4072445"/>
                  <a:pt x="1476507" y="4086558"/>
                  <a:pt x="1350515" y="4105328"/>
                </a:cubicBezTo>
                <a:cubicBezTo>
                  <a:pt x="1262725" y="4116448"/>
                  <a:pt x="1174249" y="4121161"/>
                  <a:pt x="1085789" y="4119440"/>
                </a:cubicBezTo>
                <a:cubicBezTo>
                  <a:pt x="869639" y="4119581"/>
                  <a:pt x="653911" y="4109844"/>
                  <a:pt x="438322" y="4092203"/>
                </a:cubicBezTo>
                <a:cubicBezTo>
                  <a:pt x="358961" y="4087927"/>
                  <a:pt x="279402" y="4089860"/>
                  <a:pt x="200334" y="4097989"/>
                </a:cubicBezTo>
                <a:cubicBezTo>
                  <a:pt x="155697" y="4102053"/>
                  <a:pt x="110897" y="4103376"/>
                  <a:pt x="66180" y="4101963"/>
                </a:cubicBezTo>
                <a:lnTo>
                  <a:pt x="20169" y="4097680"/>
                </a:lnTo>
                <a:lnTo>
                  <a:pt x="13739" y="3839937"/>
                </a:lnTo>
                <a:cubicBezTo>
                  <a:pt x="10831" y="3754087"/>
                  <a:pt x="8257" y="3668350"/>
                  <a:pt x="9315" y="3582774"/>
                </a:cubicBezTo>
                <a:cubicBezTo>
                  <a:pt x="10444" y="3487531"/>
                  <a:pt x="31612" y="3392542"/>
                  <a:pt x="27661" y="3297045"/>
                </a:cubicBezTo>
                <a:cubicBezTo>
                  <a:pt x="16089" y="3007633"/>
                  <a:pt x="19899" y="2718094"/>
                  <a:pt x="4798" y="2428809"/>
                </a:cubicBezTo>
                <a:cubicBezTo>
                  <a:pt x="-4968" y="2287812"/>
                  <a:pt x="184" y="2146305"/>
                  <a:pt x="20181" y="2006184"/>
                </a:cubicBezTo>
                <a:cubicBezTo>
                  <a:pt x="36835" y="1901163"/>
                  <a:pt x="26532" y="1795252"/>
                  <a:pt x="19476" y="1689723"/>
                </a:cubicBezTo>
                <a:cubicBezTo>
                  <a:pt x="10867" y="1561970"/>
                  <a:pt x="6210" y="1434344"/>
                  <a:pt x="20323" y="1306338"/>
                </a:cubicBezTo>
                <a:cubicBezTo>
                  <a:pt x="30483" y="1215286"/>
                  <a:pt x="21028" y="1123726"/>
                  <a:pt x="15383" y="1032419"/>
                </a:cubicBezTo>
                <a:cubicBezTo>
                  <a:pt x="8045" y="937126"/>
                  <a:pt x="8045" y="841475"/>
                  <a:pt x="15383" y="746182"/>
                </a:cubicBezTo>
                <a:cubicBezTo>
                  <a:pt x="22749" y="659066"/>
                  <a:pt x="20999" y="571532"/>
                  <a:pt x="10161" y="484708"/>
                </a:cubicBezTo>
                <a:cubicBezTo>
                  <a:pt x="-1693" y="383115"/>
                  <a:pt x="7480" y="281523"/>
                  <a:pt x="16089" y="179930"/>
                </a:cubicBezTo>
                <a:cubicBezTo>
                  <a:pt x="19935" y="135229"/>
                  <a:pt x="22387" y="90537"/>
                  <a:pt x="23725" y="4585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Et bilde som inneholder utendørs, himmel, folk, tre&#10;&#10;Automatisk generert beskrivelse">
            <a:extLst>
              <a:ext uri="{FF2B5EF4-FFF2-40B4-BE49-F238E27FC236}">
                <a16:creationId xmlns:a16="http://schemas.microsoft.com/office/drawing/2014/main" id="{C6ACFA8D-B12F-2940-F9DB-28F630056C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207" y="137160"/>
            <a:ext cx="4042193" cy="3031645"/>
          </a:xfrm>
          <a:prstGeom prst="rect">
            <a:avLst/>
          </a:prstGeom>
        </p:spPr>
      </p:pic>
    </p:spTree>
    <p:extLst>
      <p:ext uri="{BB962C8B-B14F-4D97-AF65-F5344CB8AC3E}">
        <p14:creationId xmlns:p14="http://schemas.microsoft.com/office/powerpoint/2010/main" val="219829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6F9C109-4176-221F-4321-075E7D0B7C5D}"/>
              </a:ext>
            </a:extLst>
          </p:cNvPr>
          <p:cNvSpPr>
            <a:spLocks noGrp="1"/>
          </p:cNvSpPr>
          <p:nvPr>
            <p:ph type="title"/>
          </p:nvPr>
        </p:nvSpPr>
        <p:spPr>
          <a:xfrm>
            <a:off x="640080" y="325369"/>
            <a:ext cx="4368602" cy="1956841"/>
          </a:xfrm>
        </p:spPr>
        <p:txBody>
          <a:bodyPr anchor="b">
            <a:normAutofit/>
          </a:bodyPr>
          <a:lstStyle/>
          <a:p>
            <a:endParaRPr lang="nb-NO" sz="5400" dirty="0"/>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ssholder for innhold 2">
            <a:extLst>
              <a:ext uri="{FF2B5EF4-FFF2-40B4-BE49-F238E27FC236}">
                <a16:creationId xmlns:a16="http://schemas.microsoft.com/office/drawing/2014/main" id="{B46E61BF-47E9-2F3B-6D31-06CF263D5A61}"/>
              </a:ext>
            </a:extLst>
          </p:cNvPr>
          <p:cNvSpPr>
            <a:spLocks noGrp="1"/>
          </p:cNvSpPr>
          <p:nvPr>
            <p:ph idx="1"/>
          </p:nvPr>
        </p:nvSpPr>
        <p:spPr>
          <a:xfrm>
            <a:off x="640080" y="2872899"/>
            <a:ext cx="4243589" cy="3320668"/>
          </a:xfrm>
        </p:spPr>
        <p:txBody>
          <a:bodyPr>
            <a:normAutofit/>
          </a:bodyPr>
          <a:lstStyle/>
          <a:p>
            <a:r>
              <a:rPr lang="nb-NO" sz="2200" dirty="0"/>
              <a:t>Hva er kombinasjonsprogram</a:t>
            </a:r>
          </a:p>
          <a:p>
            <a:r>
              <a:rPr lang="nb-NO" sz="2200" dirty="0"/>
              <a:t>Formålet</a:t>
            </a:r>
          </a:p>
          <a:p>
            <a:r>
              <a:rPr lang="nb-NO" sz="2200" dirty="0"/>
              <a:t>Målgruppe </a:t>
            </a:r>
          </a:p>
          <a:p>
            <a:r>
              <a:rPr lang="nb-NO" sz="2200" dirty="0"/>
              <a:t>Hvordan jobber vi </a:t>
            </a:r>
          </a:p>
          <a:p>
            <a:r>
              <a:rPr lang="nb-NO" sz="2200" dirty="0"/>
              <a:t>Hvorfor er dette viktig </a:t>
            </a:r>
          </a:p>
        </p:txBody>
      </p:sp>
      <p:pic>
        <p:nvPicPr>
          <p:cNvPr id="30" name="Picture 4" descr="Skrivebord med sollys">
            <a:extLst>
              <a:ext uri="{FF2B5EF4-FFF2-40B4-BE49-F238E27FC236}">
                <a16:creationId xmlns:a16="http://schemas.microsoft.com/office/drawing/2014/main" id="{BF9300DF-B1DB-6CE2-EC02-127187464EF6}"/>
              </a:ext>
            </a:extLst>
          </p:cNvPr>
          <p:cNvPicPr>
            <a:picLocks noChangeAspect="1"/>
          </p:cNvPicPr>
          <p:nvPr/>
        </p:nvPicPr>
        <p:blipFill rotWithShape="1">
          <a:blip r:embed="rId3"/>
          <a:srcRect l="12402" r="206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238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E751428-BC76-F3B1-9EC0-E104AB5FB3CF}"/>
              </a:ext>
            </a:extLst>
          </p:cNvPr>
          <p:cNvSpPr>
            <a:spLocks noGrp="1"/>
          </p:cNvSpPr>
          <p:nvPr>
            <p:ph type="title"/>
          </p:nvPr>
        </p:nvSpPr>
        <p:spPr>
          <a:xfrm>
            <a:off x="442358" y="548640"/>
            <a:ext cx="3999750" cy="5431536"/>
          </a:xfrm>
        </p:spPr>
        <p:txBody>
          <a:bodyPr>
            <a:normAutofit/>
          </a:bodyPr>
          <a:lstStyle/>
          <a:p>
            <a:r>
              <a:rPr lang="nb-NO" sz="3000" dirty="0"/>
              <a:t>Hva er kombinasjonsprogram?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ssholder for innhold 2">
            <a:extLst>
              <a:ext uri="{FF2B5EF4-FFF2-40B4-BE49-F238E27FC236}">
                <a16:creationId xmlns:a16="http://schemas.microsoft.com/office/drawing/2014/main" id="{F2DCDEE1-DB07-F753-D9B8-2694B2BA5BDD}"/>
              </a:ext>
            </a:extLst>
          </p:cNvPr>
          <p:cNvSpPr>
            <a:spLocks noGrp="1"/>
          </p:cNvSpPr>
          <p:nvPr>
            <p:ph idx="1"/>
          </p:nvPr>
        </p:nvSpPr>
        <p:spPr>
          <a:xfrm>
            <a:off x="5126418" y="552091"/>
            <a:ext cx="6224335" cy="5431536"/>
          </a:xfrm>
        </p:spPr>
        <p:txBody>
          <a:bodyPr anchor="ctr">
            <a:normAutofit fontScale="92500"/>
          </a:bodyPr>
          <a:lstStyle/>
          <a:p>
            <a:r>
              <a:rPr lang="nb-NO" sz="2200" b="0" i="0" dirty="0">
                <a:effectLst/>
                <a:latin typeface="Segoe UI" panose="020B0502040204020203" pitchFamily="34" charset="0"/>
              </a:rPr>
              <a:t>Kombinasjonsprogrammet i </a:t>
            </a:r>
            <a:r>
              <a:rPr lang="nb-NO" sz="2200" dirty="0">
                <a:latin typeface="Segoe UI" panose="020B0502040204020203" pitchFamily="34" charset="0"/>
              </a:rPr>
              <a:t>Buskerud</a:t>
            </a:r>
            <a:r>
              <a:rPr lang="nb-NO" sz="2200" b="0" i="0" dirty="0">
                <a:effectLst/>
                <a:latin typeface="Segoe UI" panose="020B0502040204020203" pitchFamily="34" charset="0"/>
              </a:rPr>
              <a:t> er mer grunnskoleopplæring etter </a:t>
            </a:r>
            <a:r>
              <a:rPr lang="nb-NO" sz="2200" b="0" i="0" u="sng" dirty="0">
                <a:effectLst/>
                <a:latin typeface="Segoe UI" panose="020B0502040204020203" pitchFamily="34" charset="0"/>
                <a:hlinkClick r:id="rId3" tooltip="https://lovdata.no/lov/1998-07-17-61/%c2%a74a-1"/>
              </a:rPr>
              <a:t>opplæringsloven § 4A-1 (lovdata.no)</a:t>
            </a:r>
            <a:r>
              <a:rPr lang="nb-NO" sz="2200" b="0" i="0" dirty="0">
                <a:effectLst/>
                <a:latin typeface="Segoe UI" panose="020B0502040204020203" pitchFamily="34" charset="0"/>
              </a:rPr>
              <a:t> andre ledd, jf. første ledd. </a:t>
            </a:r>
          </a:p>
          <a:p>
            <a:r>
              <a:rPr lang="nb-NO" sz="2200" b="0" i="0" dirty="0">
                <a:effectLst/>
                <a:latin typeface="Segoe UI" panose="020B0502040204020203" pitchFamily="34" charset="0"/>
              </a:rPr>
              <a:t>Dette er grunnskoleopplæring spesielt organisert for voksne. </a:t>
            </a:r>
          </a:p>
          <a:p>
            <a:r>
              <a:rPr lang="nb-NO" sz="2200" b="0" i="0" dirty="0">
                <a:effectLst/>
                <a:latin typeface="Segoe UI" panose="020B0502040204020203" pitchFamily="34" charset="0"/>
              </a:rPr>
              <a:t>Tilbudet omfatter færre fag enn grunnskole for elever i skolepliktig alder, og skolen har større frihet til å konsentrere opplæringen om det den enkelte kan ha behov for. </a:t>
            </a:r>
          </a:p>
          <a:p>
            <a:r>
              <a:rPr lang="nb-NO" sz="2200" dirty="0">
                <a:latin typeface="Segoe UI" panose="020B0502040204020203" pitchFamily="34" charset="0"/>
              </a:rPr>
              <a:t>Elevene får undervisning i norsk (8 timer), engelsk (5 timer), matematikk (6 timer), samfunnsfag (4 timer), naturfag (3 timer), kroppsøving (2 timer) og utdanningsvalg (2 timer) </a:t>
            </a:r>
            <a:endParaRPr lang="nb-NO" sz="2200" b="0" i="0" dirty="0">
              <a:effectLst/>
              <a:latin typeface="Segoe UI" panose="020B0502040204020203" pitchFamily="34" charset="0"/>
            </a:endParaRPr>
          </a:p>
          <a:p>
            <a:r>
              <a:rPr lang="nb-NO" sz="2200" b="0" i="0" dirty="0">
                <a:effectLst/>
                <a:latin typeface="Segoe UI" panose="020B0502040204020203" pitchFamily="34" charset="0"/>
              </a:rPr>
              <a:t>Kombinasjonsprogrammet i Buskerud kjennetegnes av stor fleksibilitet for å ivareta den enkeltes behov. Stor grad av tilpasset opplæring</a:t>
            </a:r>
            <a:endParaRPr lang="nb-NO" sz="2200" dirty="0"/>
          </a:p>
        </p:txBody>
      </p:sp>
    </p:spTree>
    <p:extLst>
      <p:ext uri="{BB962C8B-B14F-4D97-AF65-F5344CB8AC3E}">
        <p14:creationId xmlns:p14="http://schemas.microsoft.com/office/powerpoint/2010/main" val="331907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AAC5879-968E-92F8-2F3D-68EBF1DD9489}"/>
              </a:ext>
            </a:extLst>
          </p:cNvPr>
          <p:cNvSpPr>
            <a:spLocks noGrp="1"/>
          </p:cNvSpPr>
          <p:nvPr>
            <p:ph type="title"/>
          </p:nvPr>
        </p:nvSpPr>
        <p:spPr>
          <a:xfrm>
            <a:off x="841248" y="548640"/>
            <a:ext cx="3600860" cy="5431536"/>
          </a:xfrm>
        </p:spPr>
        <p:txBody>
          <a:bodyPr>
            <a:normAutofit/>
          </a:bodyPr>
          <a:lstStyle/>
          <a:p>
            <a:r>
              <a:rPr lang="nb-NO" sz="5400"/>
              <a:t>Formålet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B251E48-843D-18B7-9E38-4062B37BDFBD}"/>
              </a:ext>
            </a:extLst>
          </p:cNvPr>
          <p:cNvSpPr>
            <a:spLocks noGrp="1"/>
          </p:cNvSpPr>
          <p:nvPr>
            <p:ph idx="1"/>
          </p:nvPr>
        </p:nvSpPr>
        <p:spPr>
          <a:xfrm>
            <a:off x="5126418" y="552091"/>
            <a:ext cx="6224335" cy="5431536"/>
          </a:xfrm>
        </p:spPr>
        <p:txBody>
          <a:bodyPr anchor="ctr">
            <a:normAutofit/>
          </a:bodyPr>
          <a:lstStyle/>
          <a:p>
            <a:r>
              <a:rPr lang="nb-NO" sz="2200" b="0" i="0" dirty="0">
                <a:effectLst/>
                <a:latin typeface="Segoe UI" panose="020B0502040204020203" pitchFamily="34" charset="0"/>
              </a:rPr>
              <a:t>Fylkeskommuner og kommuner skal sammen bidra til at unge </a:t>
            </a:r>
            <a:r>
              <a:rPr lang="nb-NO" sz="2200" i="0" dirty="0">
                <a:effectLst/>
                <a:latin typeface="Segoe UI" panose="020B0502040204020203" pitchFamily="34" charset="0"/>
              </a:rPr>
              <a:t>fullfører og består </a:t>
            </a:r>
            <a:r>
              <a:rPr lang="nb-NO" sz="2200" b="0" i="0" dirty="0">
                <a:effectLst/>
                <a:latin typeface="Segoe UI" panose="020B0502040204020203" pitchFamily="34" charset="0"/>
              </a:rPr>
              <a:t>yrkes- eller studiekompetanse på videregående nivå slik at de er kvalifisert for arbeid eller videre utdanning. </a:t>
            </a:r>
          </a:p>
          <a:p>
            <a:r>
              <a:rPr lang="nb-NO" sz="2200" b="0" i="0" dirty="0">
                <a:effectLst/>
                <a:latin typeface="Segoe UI" panose="020B0502040204020203" pitchFamily="34" charset="0"/>
              </a:rPr>
              <a:t>Dette skjer gjennom forbedring av deltagerens faglige grunnlag på grunnskolens nivå.</a:t>
            </a:r>
          </a:p>
          <a:p>
            <a:r>
              <a:rPr lang="nb-NO" sz="2200" dirty="0">
                <a:latin typeface="Segoe UI" panose="020B0502040204020203" pitchFamily="34" charset="0"/>
              </a:rPr>
              <a:t>Det er et samarbeid mellom kommunen og fylkeskommunen </a:t>
            </a:r>
          </a:p>
          <a:p>
            <a:r>
              <a:rPr lang="nb-NO" sz="2200" dirty="0">
                <a:latin typeface="Segoe UI" panose="020B0502040204020203" pitchFamily="34" charset="0"/>
              </a:rPr>
              <a:t>Norskopplæring og fagopplæring foregår parallelt </a:t>
            </a:r>
          </a:p>
          <a:p>
            <a:r>
              <a:rPr lang="nb-NO" sz="2200" dirty="0">
                <a:latin typeface="Segoe UI" panose="020B0502040204020203" pitchFamily="34" charset="0"/>
              </a:rPr>
              <a:t>Få kjennskap til og integreres i videregående skole </a:t>
            </a:r>
          </a:p>
        </p:txBody>
      </p:sp>
    </p:spTree>
    <p:extLst>
      <p:ext uri="{BB962C8B-B14F-4D97-AF65-F5344CB8AC3E}">
        <p14:creationId xmlns:p14="http://schemas.microsoft.com/office/powerpoint/2010/main" val="331122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A1F90E1-E1AD-B926-68C3-482D1FBDEE71}"/>
              </a:ext>
            </a:extLst>
          </p:cNvPr>
          <p:cNvSpPr>
            <a:spLocks noGrp="1"/>
          </p:cNvSpPr>
          <p:nvPr>
            <p:ph type="title"/>
          </p:nvPr>
        </p:nvSpPr>
        <p:spPr>
          <a:xfrm>
            <a:off x="450575" y="548640"/>
            <a:ext cx="4324544" cy="5431536"/>
          </a:xfrm>
        </p:spPr>
        <p:txBody>
          <a:bodyPr>
            <a:normAutofit/>
          </a:bodyPr>
          <a:lstStyle/>
          <a:p>
            <a:r>
              <a:rPr lang="nb-NO" sz="3800" dirty="0">
                <a:latin typeface="Segoe UI" panose="020B0502040204020203" pitchFamily="34" charset="0"/>
              </a:rPr>
              <a:t>M</a:t>
            </a:r>
            <a:r>
              <a:rPr lang="nb-NO" sz="3800" b="0" i="0" dirty="0">
                <a:effectLst/>
                <a:latin typeface="Segoe UI" panose="020B0502040204020203" pitchFamily="34" charset="0"/>
              </a:rPr>
              <a:t>ålgruppen er innvandrerungdom i alderen 16 – 24 år. </a:t>
            </a:r>
            <a:br>
              <a:rPr lang="nb-NO" sz="3800" b="0" i="0" dirty="0">
                <a:effectLst/>
                <a:latin typeface="Segoe UI" panose="020B0502040204020203" pitchFamily="34" charset="0"/>
              </a:rPr>
            </a:br>
            <a:endParaRPr lang="nb-NO" sz="38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4097E7F-1F13-DEE7-7625-88923D4A8A02}"/>
              </a:ext>
            </a:extLst>
          </p:cNvPr>
          <p:cNvSpPr>
            <a:spLocks noGrp="1"/>
          </p:cNvSpPr>
          <p:nvPr>
            <p:ph idx="1"/>
          </p:nvPr>
        </p:nvSpPr>
        <p:spPr>
          <a:xfrm>
            <a:off x="5126418" y="552091"/>
            <a:ext cx="6224335" cy="5431536"/>
          </a:xfrm>
        </p:spPr>
        <p:txBody>
          <a:bodyPr anchor="ctr">
            <a:normAutofit/>
          </a:bodyPr>
          <a:lstStyle/>
          <a:p>
            <a:pPr>
              <a:buFont typeface="Arial" panose="020B0604020202020204" pitchFamily="34" charset="0"/>
              <a:buChar char="•"/>
            </a:pPr>
            <a:r>
              <a:rPr lang="nb-NO" sz="2200" b="0" i="0" dirty="0">
                <a:effectLst/>
                <a:latin typeface="Segoe UI" panose="020B0502040204020203" pitchFamily="34" charset="0"/>
              </a:rPr>
              <a:t>Elever som går ut av ungdomstrinnet med vitnemål, dvs. skrevet ut av grunnskolen etter opplæringsloven § 2-1 fjerde ledd, men med manglende norskkompetanse og faglig grunnlag. </a:t>
            </a:r>
          </a:p>
          <a:p>
            <a:pPr>
              <a:buFont typeface="Arial" panose="020B0604020202020204" pitchFamily="34" charset="0"/>
              <a:buChar char="•"/>
            </a:pPr>
            <a:r>
              <a:rPr lang="nb-NO" sz="2200" b="0" i="0" dirty="0">
                <a:effectLst/>
                <a:latin typeface="Segoe UI" panose="020B0502040204020203" pitchFamily="34" charset="0"/>
              </a:rPr>
              <a:t>Ungdom som har gjennomført allmenn grunnopplæring i utlandet i minst 9 år, men som mangler norskkompetanse inklusiv fagbegreper på norsk.</a:t>
            </a:r>
          </a:p>
          <a:p>
            <a:pPr>
              <a:buFont typeface="Arial" panose="020B0604020202020204" pitchFamily="34" charset="0"/>
              <a:buChar char="•"/>
            </a:pPr>
            <a:r>
              <a:rPr lang="nb-NO" sz="2200" b="0" i="0" dirty="0">
                <a:effectLst/>
                <a:latin typeface="Segoe UI" panose="020B0502040204020203" pitchFamily="34" charset="0"/>
              </a:rPr>
              <a:t>Ungdom som ikke har godkjent grunnskole fra utlandet og må gjennomføre grunnskole for å kvalifisere seg til inntak på videregående nivå. </a:t>
            </a:r>
            <a:endParaRPr lang="nb-NO" sz="2200" dirty="0"/>
          </a:p>
        </p:txBody>
      </p:sp>
    </p:spTree>
    <p:extLst>
      <p:ext uri="{BB962C8B-B14F-4D97-AF65-F5344CB8AC3E}">
        <p14:creationId xmlns:p14="http://schemas.microsoft.com/office/powerpoint/2010/main" val="326012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867FD15-690F-A2CB-0206-5C9D78642876}"/>
              </a:ext>
            </a:extLst>
          </p:cNvPr>
          <p:cNvSpPr>
            <a:spLocks noGrp="1"/>
          </p:cNvSpPr>
          <p:nvPr>
            <p:ph type="title"/>
          </p:nvPr>
        </p:nvSpPr>
        <p:spPr>
          <a:xfrm>
            <a:off x="841248" y="548640"/>
            <a:ext cx="3600860" cy="5431536"/>
          </a:xfrm>
        </p:spPr>
        <p:txBody>
          <a:bodyPr>
            <a:normAutofit/>
          </a:bodyPr>
          <a:lstStyle/>
          <a:p>
            <a:r>
              <a:rPr lang="nb-NO" sz="4200" dirty="0"/>
              <a:t>Hvordan fungerer dette?</a:t>
            </a: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7BB5CC7-AA79-BE0C-DC4B-01E495E20807}"/>
              </a:ext>
            </a:extLst>
          </p:cNvPr>
          <p:cNvSpPr>
            <a:spLocks noGrp="1"/>
          </p:cNvSpPr>
          <p:nvPr>
            <p:ph idx="1"/>
          </p:nvPr>
        </p:nvSpPr>
        <p:spPr>
          <a:xfrm>
            <a:off x="5126418" y="552091"/>
            <a:ext cx="6224335" cy="5431536"/>
          </a:xfrm>
        </p:spPr>
        <p:txBody>
          <a:bodyPr anchor="ctr">
            <a:normAutofit/>
          </a:bodyPr>
          <a:lstStyle/>
          <a:p>
            <a:r>
              <a:rPr lang="nb-NO" sz="2200" dirty="0"/>
              <a:t>Elevene går på videregående skole</a:t>
            </a:r>
          </a:p>
          <a:p>
            <a:r>
              <a:rPr lang="nb-NO" sz="2200" dirty="0"/>
              <a:t>De følger de samme reglene/retningslinjene og inkluderes i alt som skjer på videregående</a:t>
            </a:r>
          </a:p>
          <a:p>
            <a:r>
              <a:rPr lang="nb-NO" sz="2200" dirty="0"/>
              <a:t>Fravær føres i samme system som videregående</a:t>
            </a:r>
          </a:p>
          <a:p>
            <a:r>
              <a:rPr lang="nb-NO" sz="2200" dirty="0"/>
              <a:t>Varsler ved høyt fravær (10%) og hvis det er mange anmerkninger </a:t>
            </a:r>
          </a:p>
          <a:p>
            <a:r>
              <a:rPr lang="nb-NO" sz="2200" dirty="0"/>
              <a:t>Det er 15 elever i hver gruppe</a:t>
            </a:r>
          </a:p>
          <a:p>
            <a:r>
              <a:rPr lang="nb-NO" sz="2200" dirty="0"/>
              <a:t>Elevene er hos oss fra 1-3 år</a:t>
            </a:r>
          </a:p>
          <a:p>
            <a:r>
              <a:rPr lang="nb-NO" sz="2200" dirty="0"/>
              <a:t>De får opplæring i det å gå på skole i tillegg til faglig opplæring   </a:t>
            </a:r>
          </a:p>
          <a:p>
            <a:r>
              <a:rPr lang="nb-NO" sz="2200" dirty="0"/>
              <a:t>Norsk læres gjennom fag </a:t>
            </a:r>
          </a:p>
          <a:p>
            <a:r>
              <a:rPr lang="nb-NO" sz="2200" dirty="0"/>
              <a:t>Vitnemål eller nytt vitnemål </a:t>
            </a:r>
          </a:p>
        </p:txBody>
      </p:sp>
    </p:spTree>
    <p:extLst>
      <p:ext uri="{BB962C8B-B14F-4D97-AF65-F5344CB8AC3E}">
        <p14:creationId xmlns:p14="http://schemas.microsoft.com/office/powerpoint/2010/main" val="314940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05F22EB-9F2E-DE23-A7C6-64945AF3EC48}"/>
              </a:ext>
            </a:extLst>
          </p:cNvPr>
          <p:cNvSpPr>
            <a:spLocks noGrp="1"/>
          </p:cNvSpPr>
          <p:nvPr>
            <p:ph type="title"/>
          </p:nvPr>
        </p:nvSpPr>
        <p:spPr>
          <a:xfrm>
            <a:off x="841248" y="548640"/>
            <a:ext cx="3600860" cy="5431536"/>
          </a:xfrm>
        </p:spPr>
        <p:txBody>
          <a:bodyPr>
            <a:normAutofit/>
          </a:bodyPr>
          <a:lstStyle/>
          <a:p>
            <a:r>
              <a:rPr lang="nb-NO" sz="5400" dirty="0"/>
              <a:t>Hvordan jobber vi?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02EA3BB-9629-BCB3-E97D-7B27A5D43E76}"/>
              </a:ext>
            </a:extLst>
          </p:cNvPr>
          <p:cNvSpPr>
            <a:spLocks noGrp="1"/>
          </p:cNvSpPr>
          <p:nvPr>
            <p:ph idx="1"/>
          </p:nvPr>
        </p:nvSpPr>
        <p:spPr>
          <a:xfrm>
            <a:off x="5126418" y="552091"/>
            <a:ext cx="6224335" cy="5431536"/>
          </a:xfrm>
        </p:spPr>
        <p:txBody>
          <a:bodyPr anchor="ctr">
            <a:normAutofit/>
          </a:bodyPr>
          <a:lstStyle/>
          <a:p>
            <a:r>
              <a:rPr lang="nb-NO" sz="2200" dirty="0"/>
              <a:t>Skape gode relasjoner </a:t>
            </a:r>
          </a:p>
          <a:p>
            <a:r>
              <a:rPr lang="nb-NO" sz="2200" dirty="0"/>
              <a:t>Har tydelige forventninger</a:t>
            </a:r>
          </a:p>
          <a:p>
            <a:r>
              <a:rPr lang="nb-NO" sz="2200" dirty="0"/>
              <a:t>Stiller krav</a:t>
            </a:r>
          </a:p>
          <a:p>
            <a:r>
              <a:rPr lang="nb-NO" sz="2200" dirty="0"/>
              <a:t>Lære strategier </a:t>
            </a:r>
          </a:p>
          <a:p>
            <a:r>
              <a:rPr lang="nb-NO" sz="2200" dirty="0"/>
              <a:t>Oversette til morsmål</a:t>
            </a:r>
          </a:p>
          <a:p>
            <a:r>
              <a:rPr lang="nb-NO" sz="2200" dirty="0"/>
              <a:t>Vi jobber etter de samme kompetansemål som i ungdomskolen </a:t>
            </a:r>
          </a:p>
          <a:p>
            <a:r>
              <a:rPr lang="nb-NO" sz="2200" dirty="0"/>
              <a:t>Hovedfokus på det elevene trenger før de starter på videregående </a:t>
            </a:r>
          </a:p>
          <a:p>
            <a:pPr marL="0" indent="0">
              <a:buNone/>
            </a:pPr>
            <a:endParaRPr lang="nb-NO" sz="2200" dirty="0"/>
          </a:p>
          <a:p>
            <a:endParaRPr lang="nb-NO" sz="2200" dirty="0"/>
          </a:p>
          <a:p>
            <a:endParaRPr lang="nb-NO" sz="2200" dirty="0"/>
          </a:p>
        </p:txBody>
      </p:sp>
    </p:spTree>
    <p:extLst>
      <p:ext uri="{BB962C8B-B14F-4D97-AF65-F5344CB8AC3E}">
        <p14:creationId xmlns:p14="http://schemas.microsoft.com/office/powerpoint/2010/main" val="271641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7073697-1F8B-DBBA-DF66-0D19F34856E3}"/>
              </a:ext>
            </a:extLst>
          </p:cNvPr>
          <p:cNvSpPr>
            <a:spLocks noGrp="1"/>
          </p:cNvSpPr>
          <p:nvPr>
            <p:ph type="title"/>
          </p:nvPr>
        </p:nvSpPr>
        <p:spPr>
          <a:xfrm>
            <a:off x="291548" y="548640"/>
            <a:ext cx="4501859" cy="5431536"/>
          </a:xfrm>
        </p:spPr>
        <p:txBody>
          <a:bodyPr>
            <a:normAutofit/>
          </a:bodyPr>
          <a:lstStyle/>
          <a:p>
            <a:r>
              <a:rPr lang="nb-NO" sz="5400" dirty="0"/>
              <a:t>Hvorfor er kombinasjons-program viktig?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0089F9D-57D3-C6BE-6E9D-106E9BC79AE2}"/>
              </a:ext>
            </a:extLst>
          </p:cNvPr>
          <p:cNvSpPr>
            <a:spLocks noGrp="1"/>
          </p:cNvSpPr>
          <p:nvPr>
            <p:ph idx="1"/>
          </p:nvPr>
        </p:nvSpPr>
        <p:spPr>
          <a:xfrm>
            <a:off x="5126418" y="552091"/>
            <a:ext cx="6224335" cy="5431536"/>
          </a:xfrm>
        </p:spPr>
        <p:txBody>
          <a:bodyPr anchor="ctr">
            <a:normAutofit/>
          </a:bodyPr>
          <a:lstStyle/>
          <a:p>
            <a:r>
              <a:rPr lang="nb-NO" sz="2200" dirty="0"/>
              <a:t>Elevene blir inkludert i en klasse</a:t>
            </a:r>
          </a:p>
          <a:p>
            <a:r>
              <a:rPr lang="nb-NO" sz="2200" dirty="0"/>
              <a:t>Vennskap </a:t>
            </a:r>
          </a:p>
          <a:p>
            <a:r>
              <a:rPr lang="nb-NO" sz="2200" dirty="0"/>
              <a:t>Elevene blir stilt krav til</a:t>
            </a:r>
          </a:p>
          <a:p>
            <a:r>
              <a:rPr lang="nb-NO" sz="2200" dirty="0"/>
              <a:t>Elevene lærer mer norsk </a:t>
            </a:r>
          </a:p>
          <a:p>
            <a:r>
              <a:rPr lang="nb-NO" sz="2200" dirty="0"/>
              <a:t>Elevene lærer fag i norsk skole </a:t>
            </a:r>
          </a:p>
          <a:p>
            <a:r>
              <a:rPr lang="nb-NO" sz="2200" dirty="0"/>
              <a:t>Vi gir de mulighet til å vise kompetanse</a:t>
            </a:r>
          </a:p>
          <a:p>
            <a:r>
              <a:rPr lang="nb-NO" sz="2200" dirty="0"/>
              <a:t>Elevene får et fullverdig vitnemål</a:t>
            </a:r>
          </a:p>
          <a:p>
            <a:r>
              <a:rPr lang="nb-NO" sz="2200" dirty="0"/>
              <a:t>Elevene blir kjent med systemet på videregående skole </a:t>
            </a:r>
          </a:p>
          <a:p>
            <a:r>
              <a:rPr lang="nb-NO" sz="2200" dirty="0"/>
              <a:t>Elevene integreres i videregående skole </a:t>
            </a:r>
          </a:p>
          <a:p>
            <a:r>
              <a:rPr lang="nb-NO" sz="2200" dirty="0"/>
              <a:t>Lærerne ønsker å undervise denne gruppe elever </a:t>
            </a:r>
          </a:p>
          <a:p>
            <a:r>
              <a:rPr lang="nb-NO" sz="2200" dirty="0"/>
              <a:t>Elevene bruker ikke av ungdomsretten sin til videregående skole</a:t>
            </a:r>
          </a:p>
        </p:txBody>
      </p:sp>
    </p:spTree>
    <p:extLst>
      <p:ext uri="{BB962C8B-B14F-4D97-AF65-F5344CB8AC3E}">
        <p14:creationId xmlns:p14="http://schemas.microsoft.com/office/powerpoint/2010/main" val="422537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B489D46-9B9B-CA28-9477-30B565C2A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2" y="342994"/>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E14512BE-DF61-AE4F-AEEA-114F303DC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6711" y="2828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3A7876BA-B413-B110-304C-A50C43B1F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406" y="4560988"/>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AD395DF6-4E88-35C1-6444-1E9BBF3C0B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688" y="240919"/>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BDC7368C-3F1C-7D00-502C-4960F2884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4" y="2628994"/>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B3A47977-320A-6CCC-5D42-B9E5203CDA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3250" y="210371"/>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a:extLst>
              <a:ext uri="{FF2B5EF4-FFF2-40B4-BE49-F238E27FC236}">
                <a16:creationId xmlns:a16="http://schemas.microsoft.com/office/drawing/2014/main" id="{47F312B5-1E79-347F-668F-8FAE8812AF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39493" y="1809810"/>
            <a:ext cx="2088497" cy="27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a:extLst>
              <a:ext uri="{FF2B5EF4-FFF2-40B4-BE49-F238E27FC236}">
                <a16:creationId xmlns:a16="http://schemas.microsoft.com/office/drawing/2014/main" id="{9B74D72F-C917-80F3-71D1-4B62A94247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0538" y="3954731"/>
            <a:ext cx="2177452" cy="29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a:extLst>
              <a:ext uri="{FF2B5EF4-FFF2-40B4-BE49-F238E27FC236}">
                <a16:creationId xmlns:a16="http://schemas.microsoft.com/office/drawing/2014/main" id="{C5D53708-28C9-04DB-C66F-7E53D16532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3660" y="3638705"/>
            <a:ext cx="163228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Valgt bilde">
            <a:extLst>
              <a:ext uri="{FF2B5EF4-FFF2-40B4-BE49-F238E27FC236}">
                <a16:creationId xmlns:a16="http://schemas.microsoft.com/office/drawing/2014/main" id="{842DFBA2-86A7-C81C-77E1-51FBA1405F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7037" y="2414645"/>
            <a:ext cx="1832374" cy="24431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67F482B-D1CE-4FEF-3425-9B4491EAA4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0646" y="4356364"/>
            <a:ext cx="1543050" cy="23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404167BA-E373-D6FE-242A-1825A97631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196" y="2811611"/>
            <a:ext cx="1543051"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668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11865</TotalTime>
  <Words>1692</Words>
  <Application>Microsoft Office PowerPoint</Application>
  <PresentationFormat>Widescreen</PresentationFormat>
  <Paragraphs>116</Paragraphs>
  <Slides>9</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Calibri</vt:lpstr>
      <vt:lpstr>Calibri Light</vt:lpstr>
      <vt:lpstr>Segoe UI</vt:lpstr>
      <vt:lpstr>Office-tema</vt:lpstr>
      <vt:lpstr>PowerPoint-presentasjon</vt:lpstr>
      <vt:lpstr>PowerPoint-presentasjon</vt:lpstr>
      <vt:lpstr>Hva er kombinasjonsprogram? </vt:lpstr>
      <vt:lpstr>Formålet </vt:lpstr>
      <vt:lpstr>Målgruppen er innvandrerungdom i alderen 16 – 24 år.  </vt:lpstr>
      <vt:lpstr>Hvordan fungerer dette?</vt:lpstr>
      <vt:lpstr>Hvordan jobber vi?</vt:lpstr>
      <vt:lpstr>Hvorfor er kombinasjons-program viktig? </vt:lpstr>
      <vt:lpstr>PowerPoint-presentasjon</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Kombinasjonsprogram</dc:title>
  <dc:creator>Hege Røine Edvinsen</dc:creator>
  <cp:lastModifiedBy>Hege Røine Edvinsen</cp:lastModifiedBy>
  <cp:revision>4</cp:revision>
  <cp:lastPrinted>2024-02-19T07:54:06Z</cp:lastPrinted>
  <dcterms:created xsi:type="dcterms:W3CDTF">2023-08-08T16:59:04Z</dcterms:created>
  <dcterms:modified xsi:type="dcterms:W3CDTF">2024-02-19T08:11:58Z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768ce0-ceaf-4778-8ab1-e65d26fe9939_Enabled">
    <vt:lpwstr>true</vt:lpwstr>
  </property>
  <property fmtid="{D5CDD505-2E9C-101B-9397-08002B2CF9AE}" pid="3" name="MSIP_Label_06768ce0-ceaf-4778-8ab1-e65d26fe9939_SetDate">
    <vt:lpwstr>2023-08-08T16:59:26Z</vt:lpwstr>
  </property>
  <property fmtid="{D5CDD505-2E9C-101B-9397-08002B2CF9AE}" pid="4" name="MSIP_Label_06768ce0-ceaf-4778-8ab1-e65d26fe9939_Method">
    <vt:lpwstr>Standard</vt:lpwstr>
  </property>
  <property fmtid="{D5CDD505-2E9C-101B-9397-08002B2CF9AE}" pid="5" name="MSIP_Label_06768ce0-ceaf-4778-8ab1-e65d26fe9939_Name">
    <vt:lpwstr>Begrenset - PROD</vt:lpwstr>
  </property>
  <property fmtid="{D5CDD505-2E9C-101B-9397-08002B2CF9AE}" pid="6" name="MSIP_Label_06768ce0-ceaf-4778-8ab1-e65d26fe9939_SiteId">
    <vt:lpwstr>3d50ddd4-00a1-4ab7-9788-decf14a8728f</vt:lpwstr>
  </property>
  <property fmtid="{D5CDD505-2E9C-101B-9397-08002B2CF9AE}" pid="7" name="MSIP_Label_06768ce0-ceaf-4778-8ab1-e65d26fe9939_ActionId">
    <vt:lpwstr>82bb994f-198f-467b-b4b4-00dc1f8bb274</vt:lpwstr>
  </property>
  <property fmtid="{D5CDD505-2E9C-101B-9397-08002B2CF9AE}" pid="8" name="MSIP_Label_06768ce0-ceaf-4778-8ab1-e65d26fe9939_ContentBits">
    <vt:lpwstr>0</vt:lpwstr>
  </property>
</Properties>
</file>